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57"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2" r:id="rId20"/>
    <p:sldId id="275" r:id="rId21"/>
    <p:sldId id="277" r:id="rId22"/>
    <p:sldId id="278" r:id="rId23"/>
    <p:sldId id="276" r:id="rId24"/>
    <p:sldId id="279" r:id="rId25"/>
    <p:sldId id="280" r:id="rId26"/>
    <p:sldId id="281" r:id="rId27"/>
    <p:sldId id="282" r:id="rId28"/>
  </p:sldIdLst>
  <p:sldSz cx="9144000" cy="6858000" type="screen4x3"/>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C3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948"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2853615-BFDE-46DE-814C-47EC6EF6D371}" type="datetimeFigureOut">
              <a:rPr lang="el-GR" smtClean="0"/>
              <a:t>20/6/2016</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3DF53439-851E-44AD-84B1-B6BFC3D0C743}" type="slidenum">
              <a:rPr lang="el-GR" smtClean="0"/>
              <a:t>‹#›</a:t>
            </a:fld>
            <a:endParaRPr lang="el-G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304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2853615-BFDE-46DE-814C-47EC6EF6D371}" type="datetimeFigureOut">
              <a:rPr lang="el-GR" smtClean="0"/>
              <a:t>20/6/2016</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3DF53439-851E-44AD-84B1-B6BFC3D0C743}" type="slidenum">
              <a:rPr lang="el-GR" smtClean="0"/>
              <a:t>‹#›</a:t>
            </a:fld>
            <a:endParaRPr lang="el-GR"/>
          </a:p>
        </p:txBody>
      </p:sp>
    </p:spTree>
    <p:extLst>
      <p:ext uri="{BB962C8B-B14F-4D97-AF65-F5344CB8AC3E}">
        <p14:creationId xmlns:p14="http://schemas.microsoft.com/office/powerpoint/2010/main" val="1552228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2853615-BFDE-46DE-814C-47EC6EF6D371}" type="datetimeFigureOut">
              <a:rPr lang="el-GR" smtClean="0"/>
              <a:t>20/6/2016</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3DF53439-851E-44AD-84B1-B6BFC3D0C743}" type="slidenum">
              <a:rPr lang="el-GR" smtClean="0"/>
              <a:t>‹#›</a:t>
            </a:fld>
            <a:endParaRPr lang="el-GR"/>
          </a:p>
        </p:txBody>
      </p:sp>
    </p:spTree>
    <p:extLst>
      <p:ext uri="{BB962C8B-B14F-4D97-AF65-F5344CB8AC3E}">
        <p14:creationId xmlns:p14="http://schemas.microsoft.com/office/powerpoint/2010/main" val="3318838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2853615-BFDE-46DE-814C-47EC6EF6D371}" type="datetimeFigureOut">
              <a:rPr lang="el-GR" smtClean="0"/>
              <a:t>20/6/2016</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3DF53439-851E-44AD-84B1-B6BFC3D0C743}" type="slidenum">
              <a:rPr lang="el-GR" smtClean="0"/>
              <a:t>‹#›</a:t>
            </a:fld>
            <a:endParaRPr lang="el-GR"/>
          </a:p>
        </p:txBody>
      </p:sp>
    </p:spTree>
    <p:extLst>
      <p:ext uri="{BB962C8B-B14F-4D97-AF65-F5344CB8AC3E}">
        <p14:creationId xmlns:p14="http://schemas.microsoft.com/office/powerpoint/2010/main" val="20630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2853615-BFDE-46DE-814C-47EC6EF6D371}" type="datetimeFigureOut">
              <a:rPr lang="el-GR" smtClean="0"/>
              <a:t>20/6/2016</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3DF53439-851E-44AD-84B1-B6BFC3D0C743}" type="slidenum">
              <a:rPr lang="el-GR" smtClean="0"/>
              <a:t>‹#›</a:t>
            </a:fld>
            <a:endParaRPr lang="el-GR"/>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1699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2853615-BFDE-46DE-814C-47EC6EF6D371}" type="datetimeFigureOut">
              <a:rPr lang="el-GR" smtClean="0"/>
              <a:t>20/6/2016</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3DF53439-851E-44AD-84B1-B6BFC3D0C743}" type="slidenum">
              <a:rPr lang="el-GR" smtClean="0"/>
              <a:t>‹#›</a:t>
            </a:fld>
            <a:endParaRPr lang="el-GR"/>
          </a:p>
        </p:txBody>
      </p:sp>
    </p:spTree>
    <p:extLst>
      <p:ext uri="{BB962C8B-B14F-4D97-AF65-F5344CB8AC3E}">
        <p14:creationId xmlns:p14="http://schemas.microsoft.com/office/powerpoint/2010/main" val="2060063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2853615-BFDE-46DE-814C-47EC6EF6D371}" type="datetimeFigureOut">
              <a:rPr lang="el-GR" smtClean="0"/>
              <a:t>20/6/2016</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3DF53439-851E-44AD-84B1-B6BFC3D0C743}" type="slidenum">
              <a:rPr lang="el-GR" smtClean="0"/>
              <a:t>‹#›</a:t>
            </a:fld>
            <a:endParaRPr lang="el-GR"/>
          </a:p>
        </p:txBody>
      </p:sp>
    </p:spTree>
    <p:extLst>
      <p:ext uri="{BB962C8B-B14F-4D97-AF65-F5344CB8AC3E}">
        <p14:creationId xmlns:p14="http://schemas.microsoft.com/office/powerpoint/2010/main" val="3756141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2853615-BFDE-46DE-814C-47EC6EF6D371}" type="datetimeFigureOut">
              <a:rPr lang="el-GR" smtClean="0"/>
              <a:t>20/6/2016</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3DF53439-851E-44AD-84B1-B6BFC3D0C743}" type="slidenum">
              <a:rPr lang="el-GR" smtClean="0"/>
              <a:t>‹#›</a:t>
            </a:fld>
            <a:endParaRPr lang="el-GR"/>
          </a:p>
        </p:txBody>
      </p:sp>
    </p:spTree>
    <p:extLst>
      <p:ext uri="{BB962C8B-B14F-4D97-AF65-F5344CB8AC3E}">
        <p14:creationId xmlns:p14="http://schemas.microsoft.com/office/powerpoint/2010/main" val="2183385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2853615-BFDE-46DE-814C-47EC6EF6D371}" type="datetimeFigureOut">
              <a:rPr lang="el-GR" smtClean="0"/>
              <a:t>20/6/2016</a:t>
            </a:fld>
            <a:endParaRPr lang="el-G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l-GR"/>
          </a:p>
        </p:txBody>
      </p:sp>
      <p:sp>
        <p:nvSpPr>
          <p:cNvPr id="9" name="Slide Number Placeholder 8"/>
          <p:cNvSpPr>
            <a:spLocks noGrp="1"/>
          </p:cNvSpPr>
          <p:nvPr>
            <p:ph type="sldNum" sz="quarter" idx="12"/>
          </p:nvPr>
        </p:nvSpPr>
        <p:spPr/>
        <p:txBody>
          <a:bodyPr/>
          <a:lstStyle/>
          <a:p>
            <a:fld id="{3DF53439-851E-44AD-84B1-B6BFC3D0C743}" type="slidenum">
              <a:rPr lang="el-GR" smtClean="0"/>
              <a:t>‹#›</a:t>
            </a:fld>
            <a:endParaRPr lang="el-GR"/>
          </a:p>
        </p:txBody>
      </p:sp>
    </p:spTree>
    <p:extLst>
      <p:ext uri="{BB962C8B-B14F-4D97-AF65-F5344CB8AC3E}">
        <p14:creationId xmlns:p14="http://schemas.microsoft.com/office/powerpoint/2010/main" val="4001160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F2853615-BFDE-46DE-814C-47EC6EF6D371}" type="datetimeFigureOut">
              <a:rPr lang="el-GR" smtClean="0"/>
              <a:t>20/6/2016</a:t>
            </a:fld>
            <a:endParaRPr lang="el-GR"/>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l-G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DF53439-851E-44AD-84B1-B6BFC3D0C743}" type="slidenum">
              <a:rPr lang="el-GR" smtClean="0"/>
              <a:t>‹#›</a:t>
            </a:fld>
            <a:endParaRPr lang="el-GR"/>
          </a:p>
        </p:txBody>
      </p:sp>
    </p:spTree>
    <p:extLst>
      <p:ext uri="{BB962C8B-B14F-4D97-AF65-F5344CB8AC3E}">
        <p14:creationId xmlns:p14="http://schemas.microsoft.com/office/powerpoint/2010/main" val="4161267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2853615-BFDE-46DE-814C-47EC6EF6D371}" type="datetimeFigureOut">
              <a:rPr lang="el-GR" smtClean="0"/>
              <a:t>20/6/2016</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3DF53439-851E-44AD-84B1-B6BFC3D0C743}" type="slidenum">
              <a:rPr lang="el-GR" smtClean="0"/>
              <a:t>‹#›</a:t>
            </a:fld>
            <a:endParaRPr lang="el-GR"/>
          </a:p>
        </p:txBody>
      </p:sp>
    </p:spTree>
    <p:extLst>
      <p:ext uri="{BB962C8B-B14F-4D97-AF65-F5344CB8AC3E}">
        <p14:creationId xmlns:p14="http://schemas.microsoft.com/office/powerpoint/2010/main" val="2471640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F2853615-BFDE-46DE-814C-47EC6EF6D371}" type="datetimeFigureOut">
              <a:rPr lang="el-GR" smtClean="0"/>
              <a:t>20/6/2016</a:t>
            </a:fld>
            <a:endParaRPr lang="el-GR"/>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l-GR"/>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3DF53439-851E-44AD-84B1-B6BFC3D0C743}" type="slidenum">
              <a:rPr lang="el-GR" smtClean="0"/>
              <a:t>‹#›</a:t>
            </a:fld>
            <a:endParaRPr lang="el-GR"/>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40560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20689"/>
            <a:ext cx="7772400" cy="2979762"/>
          </a:xfrm>
        </p:spPr>
        <p:txBody>
          <a:bodyPr>
            <a:normAutofit fontScale="90000"/>
          </a:bodyPr>
          <a:lstStyle/>
          <a:p>
            <a:r>
              <a:rPr lang="el-GR" sz="4400" cap="all" dirty="0" err="1" smtClean="0"/>
              <a:t>ΕργαΣΙα</a:t>
            </a:r>
            <a:r>
              <a:rPr lang="el-GR" sz="4400" cap="all" dirty="0" smtClean="0"/>
              <a:t> </a:t>
            </a:r>
            <a:r>
              <a:rPr lang="el-GR" sz="4400" cap="all" dirty="0"/>
              <a:t>για το </a:t>
            </a:r>
            <a:r>
              <a:rPr lang="el-GR" sz="4400" cap="all" dirty="0" err="1" smtClean="0"/>
              <a:t>μΑθημα</a:t>
            </a:r>
            <a:r>
              <a:rPr lang="el-GR" sz="4400" cap="all" dirty="0"/>
              <a:t>: </a:t>
            </a:r>
            <a:r>
              <a:rPr lang="el-GR" sz="4400" cap="all" dirty="0" smtClean="0"/>
              <a:t/>
            </a:r>
            <a:br>
              <a:rPr lang="el-GR" sz="4400" cap="all" dirty="0" smtClean="0"/>
            </a:br>
            <a:r>
              <a:rPr lang="el-GR" sz="4400" cap="all" dirty="0" smtClean="0"/>
              <a:t>“</a:t>
            </a:r>
            <a:r>
              <a:rPr lang="el-GR" sz="4400" cap="all" dirty="0" err="1" smtClean="0"/>
              <a:t>ΕιδικΑ</a:t>
            </a:r>
            <a:r>
              <a:rPr lang="el-GR" sz="4400" cap="all" dirty="0" smtClean="0"/>
              <a:t> </a:t>
            </a:r>
            <a:r>
              <a:rPr lang="el-GR" sz="4400" cap="all" dirty="0" err="1" smtClean="0"/>
              <a:t>ΘΕματα</a:t>
            </a:r>
            <a:r>
              <a:rPr lang="el-GR" sz="4400" cap="all" dirty="0" smtClean="0"/>
              <a:t> </a:t>
            </a:r>
            <a:r>
              <a:rPr lang="el-GR" sz="4400" cap="all" dirty="0" err="1" smtClean="0"/>
              <a:t>ΔικτΥων</a:t>
            </a:r>
            <a:r>
              <a:rPr lang="el-GR" sz="4400" cap="all" dirty="0" smtClean="0"/>
              <a:t> </a:t>
            </a:r>
            <a:r>
              <a:rPr lang="el-GR" sz="4400" cap="all" dirty="0" err="1" smtClean="0"/>
              <a:t>ΓνΩσης</a:t>
            </a:r>
            <a:r>
              <a:rPr lang="el-GR" sz="4400" cap="all" dirty="0" smtClean="0"/>
              <a:t> </a:t>
            </a:r>
            <a:r>
              <a:rPr lang="el-GR" sz="4400" cap="all" dirty="0"/>
              <a:t>και </a:t>
            </a:r>
            <a:r>
              <a:rPr lang="el-GR" sz="4400" cap="all" dirty="0" err="1" smtClean="0"/>
              <a:t>ΣημασιολογικοΥ</a:t>
            </a:r>
            <a:r>
              <a:rPr lang="el-GR" sz="4400" cap="all" dirty="0" smtClean="0"/>
              <a:t> </a:t>
            </a:r>
            <a:r>
              <a:rPr lang="el-GR" sz="4400" cap="all" dirty="0" err="1" smtClean="0"/>
              <a:t>ΙστοΥ</a:t>
            </a:r>
            <a:r>
              <a:rPr lang="el-GR" sz="4400" dirty="0" smtClean="0"/>
              <a:t>”</a:t>
            </a:r>
            <a:r>
              <a:rPr lang="en-US" dirty="0"/>
              <a:t/>
            </a:r>
            <a:br>
              <a:rPr lang="en-US" dirty="0"/>
            </a:br>
            <a:endParaRPr lang="en-US" dirty="0"/>
          </a:p>
        </p:txBody>
      </p:sp>
      <p:sp>
        <p:nvSpPr>
          <p:cNvPr id="3" name="Subtitle 2"/>
          <p:cNvSpPr>
            <a:spLocks noGrp="1"/>
          </p:cNvSpPr>
          <p:nvPr>
            <p:ph type="subTitle" idx="1"/>
          </p:nvPr>
        </p:nvSpPr>
        <p:spPr/>
        <p:txBody>
          <a:bodyPr>
            <a:normAutofit/>
          </a:bodyPr>
          <a:lstStyle/>
          <a:p>
            <a:r>
              <a:rPr lang="el-GR" sz="2800" b="1" dirty="0" err="1" smtClean="0"/>
              <a:t>ΜπατζιΑκας</a:t>
            </a:r>
            <a:r>
              <a:rPr lang="el-GR" sz="2800" b="1" dirty="0" smtClean="0"/>
              <a:t> Α.</a:t>
            </a:r>
            <a:endParaRPr lang="en-US" sz="2800" b="1" dirty="0"/>
          </a:p>
        </p:txBody>
      </p:sp>
    </p:spTree>
    <p:extLst>
      <p:ext uri="{BB962C8B-B14F-4D97-AF65-F5344CB8AC3E}">
        <p14:creationId xmlns:p14="http://schemas.microsoft.com/office/powerpoint/2010/main" val="3313466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5536" y="260648"/>
            <a:ext cx="8496944" cy="923330"/>
          </a:xfrm>
          <a:prstGeom prst="rect">
            <a:avLst/>
          </a:prstGeom>
          <a:noFill/>
        </p:spPr>
        <p:txBody>
          <a:bodyPr wrap="square" rtlCol="0">
            <a:spAutoFit/>
          </a:bodyPr>
          <a:lstStyle/>
          <a:p>
            <a:pPr algn="ctr"/>
            <a:r>
              <a:rPr lang="el-GR" sz="5400" dirty="0"/>
              <a:t>Γραφική Διερεύνηση</a:t>
            </a:r>
            <a:endParaRPr lang="en-US" sz="5400" dirty="0"/>
          </a:p>
        </p:txBody>
      </p:sp>
      <p:sp>
        <p:nvSpPr>
          <p:cNvPr id="8" name="TextBox 7"/>
          <p:cNvSpPr txBox="1"/>
          <p:nvPr/>
        </p:nvSpPr>
        <p:spPr>
          <a:xfrm>
            <a:off x="251520" y="1368644"/>
            <a:ext cx="8496944" cy="707886"/>
          </a:xfrm>
          <a:prstGeom prst="rect">
            <a:avLst/>
          </a:prstGeom>
          <a:noFill/>
        </p:spPr>
        <p:txBody>
          <a:bodyPr wrap="square" rtlCol="0">
            <a:spAutoFit/>
          </a:bodyPr>
          <a:lstStyle/>
          <a:p>
            <a:pPr algn="ctr"/>
            <a:r>
              <a:rPr lang="el-GR" sz="2000" dirty="0" smtClean="0"/>
              <a:t>Ο </a:t>
            </a:r>
            <a:r>
              <a:rPr lang="el-GR" sz="2000" dirty="0"/>
              <a:t>αριθμός των εκμεταλλεύσεων </a:t>
            </a:r>
            <a:r>
              <a:rPr lang="el-GR" sz="2000" dirty="0" smtClean="0"/>
              <a:t>δεν έχει </a:t>
            </a:r>
            <a:r>
              <a:rPr lang="el-GR" sz="2000" dirty="0"/>
              <a:t>σχέση με το πόσοι εποχιακοί εργαζόμενοι χρειάστηκαν για να καλυφθούν οι ανάγκες της παραγωγής.</a:t>
            </a:r>
            <a:endParaRPr lang="en-US" sz="2000" dirty="0"/>
          </a:p>
        </p:txBody>
      </p:sp>
      <p:pic>
        <p:nvPicPr>
          <p:cNvPr id="4" name="Picture 3" descr="C:\Users\kaniballos\Documents\Ergasies triminou\Ergasia Bratsas\teliki ergasia\peristasiakoi ekmetaleyseis.tiff"/>
          <p:cNvPicPr/>
          <p:nvPr/>
        </p:nvPicPr>
        <p:blipFill>
          <a:blip r:embed="rId2">
            <a:extLst>
              <a:ext uri="{28A0092B-C50C-407E-A947-70E740481C1C}">
                <a14:useLocalDpi xmlns:a14="http://schemas.microsoft.com/office/drawing/2010/main" val="0"/>
              </a:ext>
            </a:extLst>
          </a:blip>
          <a:srcRect/>
          <a:stretch>
            <a:fillRect/>
          </a:stretch>
        </p:blipFill>
        <p:spPr bwMode="auto">
          <a:xfrm>
            <a:off x="260190" y="2348880"/>
            <a:ext cx="8644681" cy="4341961"/>
          </a:xfrm>
          <a:prstGeom prst="rect">
            <a:avLst/>
          </a:prstGeom>
          <a:noFill/>
          <a:ln>
            <a:noFill/>
          </a:ln>
        </p:spPr>
      </p:pic>
    </p:spTree>
    <p:extLst>
      <p:ext uri="{BB962C8B-B14F-4D97-AF65-F5344CB8AC3E}">
        <p14:creationId xmlns:p14="http://schemas.microsoft.com/office/powerpoint/2010/main" val="1723876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5536" y="260648"/>
            <a:ext cx="8496944" cy="923330"/>
          </a:xfrm>
          <a:prstGeom prst="rect">
            <a:avLst/>
          </a:prstGeom>
          <a:noFill/>
        </p:spPr>
        <p:txBody>
          <a:bodyPr wrap="square" rtlCol="0">
            <a:spAutoFit/>
          </a:bodyPr>
          <a:lstStyle/>
          <a:p>
            <a:pPr algn="ctr"/>
            <a:r>
              <a:rPr lang="el-GR" sz="5400" dirty="0"/>
              <a:t>Γραφική Διερεύνηση</a:t>
            </a:r>
            <a:endParaRPr lang="en-US" sz="5400" dirty="0"/>
          </a:p>
        </p:txBody>
      </p:sp>
      <p:sp>
        <p:nvSpPr>
          <p:cNvPr id="8" name="TextBox 7"/>
          <p:cNvSpPr txBox="1"/>
          <p:nvPr/>
        </p:nvSpPr>
        <p:spPr>
          <a:xfrm>
            <a:off x="251520" y="1368644"/>
            <a:ext cx="8496944" cy="4524315"/>
          </a:xfrm>
          <a:prstGeom prst="rect">
            <a:avLst/>
          </a:prstGeom>
          <a:noFill/>
        </p:spPr>
        <p:txBody>
          <a:bodyPr wrap="square" rtlCol="0">
            <a:spAutoFit/>
          </a:bodyPr>
          <a:lstStyle/>
          <a:p>
            <a:pPr marL="457200" indent="-457200">
              <a:buFont typeface="Arial" panose="020B0604020202020204" pitchFamily="34" charset="0"/>
              <a:buChar char="•"/>
            </a:pPr>
            <a:r>
              <a:rPr lang="el-GR" sz="3200" dirty="0" smtClean="0"/>
              <a:t>Η μεγαλύτερη </a:t>
            </a:r>
            <a:r>
              <a:rPr lang="el-GR" sz="3200" dirty="0"/>
              <a:t>πλειοψηφία των εργαζομένων στον αγροτικό τομέα έχει οικογενειακούς δεσμούς με τον ιδιοκτήτη της εκάστοτε </a:t>
            </a:r>
            <a:r>
              <a:rPr lang="el-GR" sz="3200" dirty="0" smtClean="0"/>
              <a:t>εκμετάλλευσης.</a:t>
            </a:r>
          </a:p>
          <a:p>
            <a:pPr marL="457200" indent="-457200">
              <a:buFont typeface="Arial" panose="020B0604020202020204" pitchFamily="34" charset="0"/>
              <a:buChar char="•"/>
            </a:pPr>
            <a:r>
              <a:rPr lang="el-GR" sz="3200" dirty="0"/>
              <a:t>Ο</a:t>
            </a:r>
            <a:r>
              <a:rPr lang="el-GR" sz="3200" dirty="0" smtClean="0"/>
              <a:t>ι </a:t>
            </a:r>
            <a:r>
              <a:rPr lang="el-GR" sz="3200" dirty="0"/>
              <a:t>περαιτέρω ανάγκες καλύπτονται </a:t>
            </a:r>
            <a:r>
              <a:rPr lang="el-GR" sz="3200" dirty="0" smtClean="0"/>
              <a:t>από </a:t>
            </a:r>
            <a:r>
              <a:rPr lang="el-GR" sz="3200" dirty="0"/>
              <a:t>εποχιακούς εργάτες </a:t>
            </a:r>
            <a:r>
              <a:rPr lang="el-GR" sz="3200" dirty="0" smtClean="0"/>
              <a:t>.</a:t>
            </a:r>
          </a:p>
          <a:p>
            <a:pPr marL="457200" indent="-457200">
              <a:buFont typeface="Arial" panose="020B0604020202020204" pitchFamily="34" charset="0"/>
              <a:buChar char="•"/>
            </a:pPr>
            <a:r>
              <a:rPr lang="el-GR" sz="3200" dirty="0"/>
              <a:t>Ο</a:t>
            </a:r>
            <a:r>
              <a:rPr lang="el-GR" sz="3200" dirty="0" smtClean="0"/>
              <a:t>ι </a:t>
            </a:r>
            <a:r>
              <a:rPr lang="el-GR" sz="3200" dirty="0"/>
              <a:t>σταθεροί εργαζόμενοι είναι ελάχιστοι κατά αναλογία. </a:t>
            </a:r>
            <a:endParaRPr lang="el-GR" sz="3200" dirty="0"/>
          </a:p>
          <a:p>
            <a:pPr marL="457200" indent="-457200">
              <a:buFont typeface="Arial" panose="020B0604020202020204" pitchFamily="34" charset="0"/>
              <a:buChar char="•"/>
            </a:pPr>
            <a:r>
              <a:rPr lang="el-GR" sz="3200" dirty="0" smtClean="0"/>
              <a:t>Το </a:t>
            </a:r>
            <a:r>
              <a:rPr lang="el-GR" sz="3200" dirty="0"/>
              <a:t>ίδιο </a:t>
            </a:r>
            <a:r>
              <a:rPr lang="el-GR" sz="3200" dirty="0" smtClean="0"/>
              <a:t>ισχύει </a:t>
            </a:r>
            <a:r>
              <a:rPr lang="el-GR" sz="3200" dirty="0"/>
              <a:t>και στις ημέρες εργασίας.</a:t>
            </a:r>
            <a:endParaRPr lang="en-US" sz="3200" dirty="0"/>
          </a:p>
        </p:txBody>
      </p:sp>
    </p:spTree>
    <p:extLst>
      <p:ext uri="{BB962C8B-B14F-4D97-AF65-F5344CB8AC3E}">
        <p14:creationId xmlns:p14="http://schemas.microsoft.com/office/powerpoint/2010/main" val="159255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5536" y="260648"/>
            <a:ext cx="8496944" cy="923330"/>
          </a:xfrm>
          <a:prstGeom prst="rect">
            <a:avLst/>
          </a:prstGeom>
          <a:noFill/>
        </p:spPr>
        <p:txBody>
          <a:bodyPr wrap="square" rtlCol="0">
            <a:spAutoFit/>
          </a:bodyPr>
          <a:lstStyle/>
          <a:p>
            <a:pPr algn="ctr"/>
            <a:r>
              <a:rPr lang="el-GR" sz="5400" dirty="0"/>
              <a:t>Γραφική Διερεύνηση</a:t>
            </a:r>
            <a:endParaRPr lang="en-US" sz="5400" dirty="0"/>
          </a:p>
        </p:txBody>
      </p:sp>
      <p:pic>
        <p:nvPicPr>
          <p:cNvPr id="4" name="Picture 3" descr="C:\Users\kaniballos\Documents\Ergasies triminou\Ergasia Bratsas\teliki ergasia\perifereia kai ergazomenoi.tiff"/>
          <p:cNvPicPr/>
          <p:nvPr/>
        </p:nvPicPr>
        <p:blipFill>
          <a:blip r:embed="rId2">
            <a:extLst>
              <a:ext uri="{28A0092B-C50C-407E-A947-70E740481C1C}">
                <a14:useLocalDpi xmlns:a14="http://schemas.microsoft.com/office/drawing/2010/main" val="0"/>
              </a:ext>
            </a:extLst>
          </a:blip>
          <a:srcRect/>
          <a:stretch>
            <a:fillRect/>
          </a:stretch>
        </p:blipFill>
        <p:spPr bwMode="auto">
          <a:xfrm>
            <a:off x="107504" y="1368644"/>
            <a:ext cx="9145016" cy="4724652"/>
          </a:xfrm>
          <a:prstGeom prst="rect">
            <a:avLst/>
          </a:prstGeom>
          <a:noFill/>
          <a:ln>
            <a:noFill/>
          </a:ln>
        </p:spPr>
      </p:pic>
    </p:spTree>
    <p:extLst>
      <p:ext uri="{BB962C8B-B14F-4D97-AF65-F5344CB8AC3E}">
        <p14:creationId xmlns:p14="http://schemas.microsoft.com/office/powerpoint/2010/main" val="324368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5536" y="260648"/>
            <a:ext cx="8496944" cy="923330"/>
          </a:xfrm>
          <a:prstGeom prst="rect">
            <a:avLst/>
          </a:prstGeom>
          <a:noFill/>
        </p:spPr>
        <p:txBody>
          <a:bodyPr wrap="square" rtlCol="0">
            <a:spAutoFit/>
          </a:bodyPr>
          <a:lstStyle/>
          <a:p>
            <a:pPr algn="ctr"/>
            <a:r>
              <a:rPr lang="el-GR" sz="5400" dirty="0"/>
              <a:t>Γραφική Διερεύνηση</a:t>
            </a:r>
            <a:endParaRPr lang="en-US" sz="5400" dirty="0"/>
          </a:p>
        </p:txBody>
      </p:sp>
      <p:pic>
        <p:nvPicPr>
          <p:cNvPr id="4" name="Picture 3" descr="C:\Users\kaniballos\Documents\Ergasies triminou\Ergasia Bratsas\teliki ergasia\meres.tiff"/>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16377"/>
            <a:ext cx="8892480" cy="4673319"/>
          </a:xfrm>
          <a:prstGeom prst="rect">
            <a:avLst/>
          </a:prstGeom>
          <a:noFill/>
          <a:ln>
            <a:noFill/>
          </a:ln>
        </p:spPr>
      </p:pic>
    </p:spTree>
    <p:extLst>
      <p:ext uri="{BB962C8B-B14F-4D97-AF65-F5344CB8AC3E}">
        <p14:creationId xmlns:p14="http://schemas.microsoft.com/office/powerpoint/2010/main" val="3176720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5536" y="260648"/>
            <a:ext cx="8496944" cy="923330"/>
          </a:xfrm>
          <a:prstGeom prst="rect">
            <a:avLst/>
          </a:prstGeom>
          <a:noFill/>
        </p:spPr>
        <p:txBody>
          <a:bodyPr wrap="square" rtlCol="0">
            <a:spAutoFit/>
          </a:bodyPr>
          <a:lstStyle/>
          <a:p>
            <a:pPr algn="ctr"/>
            <a:r>
              <a:rPr lang="el-GR" sz="5400" dirty="0" smtClean="0"/>
              <a:t>Έλεγχος συσχετίσεων</a:t>
            </a:r>
            <a:endParaRPr lang="en-US" sz="5400" dirty="0"/>
          </a:p>
        </p:txBody>
      </p:sp>
      <p:sp>
        <p:nvSpPr>
          <p:cNvPr id="8" name="TextBox 7"/>
          <p:cNvSpPr txBox="1"/>
          <p:nvPr/>
        </p:nvSpPr>
        <p:spPr>
          <a:xfrm>
            <a:off x="251520" y="1368644"/>
            <a:ext cx="8496944" cy="4801314"/>
          </a:xfrm>
          <a:prstGeom prst="rect">
            <a:avLst/>
          </a:prstGeom>
          <a:noFill/>
        </p:spPr>
        <p:txBody>
          <a:bodyPr wrap="square" rtlCol="0">
            <a:spAutoFit/>
          </a:bodyPr>
          <a:lstStyle/>
          <a:p>
            <a:r>
              <a:rPr lang="en-US" sz="2400" dirty="0" smtClean="0"/>
              <a:t>Spearman correlation:</a:t>
            </a:r>
            <a:endParaRPr lang="el-GR" sz="2400" dirty="0" smtClean="0"/>
          </a:p>
          <a:p>
            <a:endParaRPr lang="en-US" sz="2400" dirty="0" smtClean="0"/>
          </a:p>
          <a:p>
            <a:pPr marL="285750" indent="-285750">
              <a:buFont typeface="Arial" panose="020B0604020202020204" pitchFamily="34" charset="0"/>
              <a:buChar char="•"/>
            </a:pPr>
            <a:r>
              <a:rPr lang="el-GR" dirty="0" smtClean="0"/>
              <a:t>Παρατηρήσαμε </a:t>
            </a:r>
            <a:r>
              <a:rPr lang="el-GR" dirty="0"/>
              <a:t>διάφορες τετριμμένες συσχετίσεις όπως πχ. ανάμεσα στην έκταση του Νομού με την έκταση των εκμεταλλεύσεων </a:t>
            </a:r>
            <a:endParaRPr lang="el-GR" dirty="0" smtClean="0"/>
          </a:p>
          <a:p>
            <a:pPr marL="285750" indent="-285750">
              <a:buFont typeface="Arial" panose="020B0604020202020204" pitchFamily="34" charset="0"/>
              <a:buChar char="•"/>
            </a:pPr>
            <a:endParaRPr lang="el-GR" dirty="0" smtClean="0"/>
          </a:p>
          <a:p>
            <a:pPr marL="285750" indent="-285750">
              <a:buFont typeface="Arial" panose="020B0604020202020204" pitchFamily="34" charset="0"/>
              <a:buChar char="•"/>
            </a:pPr>
            <a:r>
              <a:rPr lang="el-GR" dirty="0"/>
              <a:t>Κ</a:t>
            </a:r>
            <a:r>
              <a:rPr lang="el-GR" dirty="0" smtClean="0"/>
              <a:t>άποιες </a:t>
            </a:r>
            <a:r>
              <a:rPr lang="el-GR" dirty="0"/>
              <a:t>ενδιαφέρουσες όπως ανάμεσα στους αριθμούς των διάφορων παραγόμενων ειδών που μπορεί να οφείλονται στην επιλογή από καλλιέργειες που αποδίδουν σοδειά σε διαφορετικές εποχές και κατά συνέπεια εισόδημα όλο τον χρόνο στους αγρότες </a:t>
            </a:r>
            <a:endParaRPr lang="el-GR" dirty="0" smtClean="0"/>
          </a:p>
          <a:p>
            <a:pPr marL="285750" indent="-285750">
              <a:buFont typeface="Arial" panose="020B0604020202020204" pitchFamily="34" charset="0"/>
              <a:buChar char="•"/>
            </a:pPr>
            <a:endParaRPr lang="el-GR" dirty="0"/>
          </a:p>
          <a:p>
            <a:pPr marL="285750" indent="-285750">
              <a:buFont typeface="Arial" panose="020B0604020202020204" pitchFamily="34" charset="0"/>
              <a:buChar char="•"/>
            </a:pPr>
            <a:r>
              <a:rPr lang="el-GR" dirty="0" smtClean="0"/>
              <a:t>Ισχυρές συσχετίσεις </a:t>
            </a:r>
            <a:r>
              <a:rPr lang="el-GR" dirty="0"/>
              <a:t>ανάμεσα στις ημέρες εργασίας των εργαζομένων με οικογενειακή σχέση και όλων των υπολοίπων κατηγοριών. </a:t>
            </a:r>
            <a:r>
              <a:rPr lang="el-GR" dirty="0" smtClean="0"/>
              <a:t>Ενδεχομένως φανερώνεται ο τρόπος </a:t>
            </a:r>
            <a:r>
              <a:rPr lang="el-GR" dirty="0"/>
              <a:t>λειτουργίας των γεωργικών εκμεταλλεύσεων όπου μόνο αν δεν είναι αρκετά τα εργατικά χέρια από το οικογενειακό περιβάλλον προσλαμβάνονται άλλοι εργαζόμενοι είτε εποχιακοί είτε μόνιμοι. </a:t>
            </a:r>
            <a:endParaRPr lang="en-US" dirty="0"/>
          </a:p>
          <a:p>
            <a:pPr lvl="1" algn="just"/>
            <a:endParaRPr lang="en-US" sz="2400" dirty="0"/>
          </a:p>
        </p:txBody>
      </p:sp>
    </p:spTree>
    <p:extLst>
      <p:ext uri="{BB962C8B-B14F-4D97-AF65-F5344CB8AC3E}">
        <p14:creationId xmlns:p14="http://schemas.microsoft.com/office/powerpoint/2010/main" val="3079528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5536" y="260648"/>
            <a:ext cx="8496944" cy="923330"/>
          </a:xfrm>
          <a:prstGeom prst="rect">
            <a:avLst/>
          </a:prstGeom>
          <a:noFill/>
        </p:spPr>
        <p:txBody>
          <a:bodyPr wrap="square" rtlCol="0">
            <a:spAutoFit/>
          </a:bodyPr>
          <a:lstStyle/>
          <a:p>
            <a:pPr algn="ctr"/>
            <a:r>
              <a:rPr lang="en-US" sz="5400" dirty="0" smtClean="0"/>
              <a:t>Poisson Regression</a:t>
            </a:r>
            <a:endParaRPr lang="en-US" sz="5400" dirty="0"/>
          </a:p>
        </p:txBody>
      </p:sp>
      <p:sp>
        <p:nvSpPr>
          <p:cNvPr id="2" name="TextBox 1"/>
          <p:cNvSpPr txBox="1"/>
          <p:nvPr/>
        </p:nvSpPr>
        <p:spPr>
          <a:xfrm>
            <a:off x="0" y="1412776"/>
            <a:ext cx="9144000" cy="1200329"/>
          </a:xfrm>
          <a:prstGeom prst="rect">
            <a:avLst/>
          </a:prstGeom>
          <a:noFill/>
        </p:spPr>
        <p:txBody>
          <a:bodyPr wrap="square" rtlCol="0">
            <a:spAutoFit/>
          </a:bodyPr>
          <a:lstStyle/>
          <a:p>
            <a:r>
              <a:rPr lang="el-GR" sz="2400" dirty="0" smtClean="0"/>
              <a:t>Μπορούμε να μαντέψουμε τον αριθμό των εκμεταλλεύσεων από τον μέσο όρο ημερών που χρειάστηκε να εργαστούν οι εργαζόμενοι κάθε κατηγορίας;</a:t>
            </a:r>
            <a:endParaRPr lang="en-US" sz="2400" dirty="0"/>
          </a:p>
        </p:txBody>
      </p:sp>
      <p:sp>
        <p:nvSpPr>
          <p:cNvPr id="3" name="Rectangle 2"/>
          <p:cNvSpPr/>
          <p:nvPr/>
        </p:nvSpPr>
        <p:spPr>
          <a:xfrm>
            <a:off x="144016" y="2839576"/>
            <a:ext cx="9252520" cy="2677656"/>
          </a:xfrm>
          <a:prstGeom prst="rect">
            <a:avLst/>
          </a:prstGeom>
        </p:spPr>
        <p:txBody>
          <a:bodyPr wrap="square">
            <a:spAutoFit/>
          </a:bodyPr>
          <a:lstStyle/>
          <a:p>
            <a:r>
              <a:rPr lang="en-US" sz="2400" dirty="0">
                <a:ea typeface="Cambria" panose="02040503050406030204" pitchFamily="18" charset="0"/>
                <a:cs typeface="Times New Roman" panose="02020603050405020304" pitchFamily="18" charset="0"/>
              </a:rPr>
              <a:t>Coefficients</a:t>
            </a:r>
            <a:r>
              <a:rPr lang="el-GR" sz="2400" dirty="0">
                <a:ea typeface="Cambria" panose="02040503050406030204" pitchFamily="18" charset="0"/>
                <a:cs typeface="Times New Roman" panose="02020603050405020304" pitchFamily="18" charset="0"/>
              </a:rPr>
              <a:t>:</a:t>
            </a:r>
            <a:r>
              <a:rPr lang="el-GR" sz="2800" dirty="0">
                <a:ea typeface="Cambria" panose="02040503050406030204" pitchFamily="18" charset="0"/>
                <a:cs typeface="Times New Roman" panose="02020603050405020304" pitchFamily="18" charset="0"/>
              </a:rPr>
              <a:t/>
            </a:r>
            <a:br>
              <a:rPr lang="el-GR" sz="2800" dirty="0">
                <a:ea typeface="Cambria" panose="02040503050406030204" pitchFamily="18" charset="0"/>
                <a:cs typeface="Times New Roman" panose="02020603050405020304" pitchFamily="18" charset="0"/>
              </a:rPr>
            </a:br>
            <a:r>
              <a:rPr lang="el-GR" sz="2400" dirty="0">
                <a:ea typeface="Cambria" panose="02040503050406030204" pitchFamily="18" charset="0"/>
                <a:cs typeface="Times New Roman" panose="02020603050405020304" pitchFamily="18" charset="0"/>
              </a:rPr>
              <a:t>##              </a:t>
            </a:r>
            <a:r>
              <a:rPr lang="el-GR" sz="2400" dirty="0" smtClean="0">
                <a:ea typeface="Cambria" panose="02040503050406030204" pitchFamily="18" charset="0"/>
                <a:cs typeface="Times New Roman" panose="02020603050405020304" pitchFamily="18" charset="0"/>
              </a:rPr>
              <a:t>       			</a:t>
            </a:r>
            <a:r>
              <a:rPr lang="en-US" sz="2400" dirty="0" smtClean="0">
                <a:ea typeface="Cambria" panose="02040503050406030204" pitchFamily="18" charset="0"/>
                <a:cs typeface="Times New Roman" panose="02020603050405020304" pitchFamily="18" charset="0"/>
              </a:rPr>
              <a:t>Estimate</a:t>
            </a:r>
            <a:r>
              <a:rPr lang="el-GR" sz="2400" dirty="0" smtClean="0">
                <a:ea typeface="Cambria" panose="02040503050406030204" pitchFamily="18" charset="0"/>
                <a:cs typeface="Times New Roman" panose="02020603050405020304" pitchFamily="18" charset="0"/>
              </a:rPr>
              <a:t> </a:t>
            </a:r>
            <a:r>
              <a:rPr lang="en-US" sz="2400" dirty="0" smtClean="0">
                <a:ea typeface="Cambria" panose="02040503050406030204" pitchFamily="18" charset="0"/>
                <a:cs typeface="Times New Roman" panose="02020603050405020304" pitchFamily="18" charset="0"/>
              </a:rPr>
              <a:t> </a:t>
            </a:r>
            <a:r>
              <a:rPr lang="en-US" sz="2400" dirty="0" err="1">
                <a:ea typeface="Cambria" panose="02040503050406030204" pitchFamily="18" charset="0"/>
                <a:cs typeface="Times New Roman" panose="02020603050405020304" pitchFamily="18" charset="0"/>
              </a:rPr>
              <a:t>Std</a:t>
            </a:r>
            <a:r>
              <a:rPr lang="el-GR" sz="2400" dirty="0">
                <a:ea typeface="Cambria" panose="02040503050406030204" pitchFamily="18" charset="0"/>
                <a:cs typeface="Times New Roman" panose="02020603050405020304" pitchFamily="18" charset="0"/>
              </a:rPr>
              <a:t>. </a:t>
            </a:r>
            <a:r>
              <a:rPr lang="en-US" sz="2400" dirty="0" smtClean="0">
                <a:ea typeface="Cambria" panose="02040503050406030204" pitchFamily="18" charset="0"/>
                <a:cs typeface="Times New Roman" panose="02020603050405020304" pitchFamily="18" charset="0"/>
              </a:rPr>
              <a:t>Error</a:t>
            </a:r>
            <a:r>
              <a:rPr lang="el-GR" sz="2400" dirty="0" smtClean="0">
                <a:ea typeface="Cambria" panose="02040503050406030204" pitchFamily="18" charset="0"/>
                <a:cs typeface="Times New Roman" panose="02020603050405020304" pitchFamily="18" charset="0"/>
              </a:rPr>
              <a:t> </a:t>
            </a:r>
            <a:r>
              <a:rPr lang="en-US" sz="2400" dirty="0" smtClean="0">
                <a:ea typeface="Cambria" panose="02040503050406030204" pitchFamily="18" charset="0"/>
                <a:cs typeface="Times New Roman" panose="02020603050405020304" pitchFamily="18" charset="0"/>
              </a:rPr>
              <a:t> </a:t>
            </a:r>
            <a:r>
              <a:rPr lang="en-US" sz="2400" dirty="0">
                <a:ea typeface="Cambria" panose="02040503050406030204" pitchFamily="18" charset="0"/>
                <a:cs typeface="Times New Roman" panose="02020603050405020304" pitchFamily="18" charset="0"/>
              </a:rPr>
              <a:t>z </a:t>
            </a:r>
            <a:r>
              <a:rPr lang="en-US" sz="2400" dirty="0" smtClean="0">
                <a:ea typeface="Cambria" panose="02040503050406030204" pitchFamily="18" charset="0"/>
                <a:cs typeface="Times New Roman" panose="02020603050405020304" pitchFamily="18" charset="0"/>
              </a:rPr>
              <a:t>value </a:t>
            </a:r>
            <a:r>
              <a:rPr lang="en-US" sz="2400" dirty="0" err="1">
                <a:ea typeface="Cambria" panose="02040503050406030204" pitchFamily="18" charset="0"/>
                <a:cs typeface="Times New Roman" panose="02020603050405020304" pitchFamily="18" charset="0"/>
              </a:rPr>
              <a:t>Pr</a:t>
            </a:r>
            <a:r>
              <a:rPr lang="el-GR" sz="2400" dirty="0">
                <a:ea typeface="Cambria" panose="02040503050406030204" pitchFamily="18" charset="0"/>
                <a:cs typeface="Times New Roman" panose="02020603050405020304" pitchFamily="18" charset="0"/>
              </a:rPr>
              <a:t>(&gt;|</a:t>
            </a:r>
            <a:r>
              <a:rPr lang="en-US" sz="2400" dirty="0">
                <a:ea typeface="Cambria" panose="02040503050406030204" pitchFamily="18" charset="0"/>
                <a:cs typeface="Times New Roman" panose="02020603050405020304" pitchFamily="18" charset="0"/>
              </a:rPr>
              <a:t>z</a:t>
            </a:r>
            <a:r>
              <a:rPr lang="el-GR" sz="2400" dirty="0">
                <a:ea typeface="Cambria" panose="02040503050406030204" pitchFamily="18" charset="0"/>
                <a:cs typeface="Times New Roman" panose="02020603050405020304" pitchFamily="18" charset="0"/>
              </a:rPr>
              <a:t>|)    </a:t>
            </a:r>
            <a:r>
              <a:rPr lang="el-GR" sz="2800" dirty="0">
                <a:ea typeface="Cambria" panose="02040503050406030204" pitchFamily="18" charset="0"/>
                <a:cs typeface="Times New Roman" panose="02020603050405020304" pitchFamily="18" charset="0"/>
              </a:rPr>
              <a:t/>
            </a:r>
            <a:br>
              <a:rPr lang="el-GR" sz="2800" dirty="0">
                <a:ea typeface="Cambria" panose="02040503050406030204" pitchFamily="18" charset="0"/>
                <a:cs typeface="Times New Roman" panose="02020603050405020304" pitchFamily="18" charset="0"/>
              </a:rPr>
            </a:br>
            <a:r>
              <a:rPr lang="el-GR" sz="2400" dirty="0">
                <a:ea typeface="Cambria" panose="02040503050406030204" pitchFamily="18" charset="0"/>
                <a:cs typeface="Times New Roman" panose="02020603050405020304" pitchFamily="18" charset="0"/>
              </a:rPr>
              <a:t>## (</a:t>
            </a:r>
            <a:r>
              <a:rPr lang="en-US" sz="2400" dirty="0">
                <a:ea typeface="Cambria" panose="02040503050406030204" pitchFamily="18" charset="0"/>
                <a:cs typeface="Times New Roman" panose="02020603050405020304" pitchFamily="18" charset="0"/>
              </a:rPr>
              <a:t>Intercept</a:t>
            </a:r>
            <a:r>
              <a:rPr lang="el-GR" sz="2400" dirty="0">
                <a:ea typeface="Cambria" panose="02040503050406030204" pitchFamily="18" charset="0"/>
                <a:cs typeface="Times New Roman" panose="02020603050405020304" pitchFamily="18" charset="0"/>
              </a:rPr>
              <a:t>) </a:t>
            </a:r>
            <a:r>
              <a:rPr lang="el-GR" sz="2400" dirty="0" smtClean="0">
                <a:ea typeface="Cambria" panose="02040503050406030204" pitchFamily="18" charset="0"/>
                <a:cs typeface="Times New Roman" panose="02020603050405020304" pitchFamily="18" charset="0"/>
              </a:rPr>
              <a:t>		          </a:t>
            </a:r>
            <a:r>
              <a:rPr lang="el-GR" sz="2400" dirty="0">
                <a:ea typeface="Cambria" panose="02040503050406030204" pitchFamily="18" charset="0"/>
                <a:cs typeface="Times New Roman" panose="02020603050405020304" pitchFamily="18" charset="0"/>
              </a:rPr>
              <a:t>9.58</a:t>
            </a:r>
            <a:r>
              <a:rPr lang="en-US" sz="2400" dirty="0">
                <a:ea typeface="Cambria" panose="02040503050406030204" pitchFamily="18" charset="0"/>
                <a:cs typeface="Times New Roman" panose="02020603050405020304" pitchFamily="18" charset="0"/>
              </a:rPr>
              <a:t>e</a:t>
            </a:r>
            <a:r>
              <a:rPr lang="el-GR" sz="2400" dirty="0">
                <a:ea typeface="Cambria" panose="02040503050406030204" pitchFamily="18" charset="0"/>
                <a:cs typeface="Times New Roman" panose="02020603050405020304" pitchFamily="18" charset="0"/>
              </a:rPr>
              <a:t>+00   7.33</a:t>
            </a:r>
            <a:r>
              <a:rPr lang="en-US" sz="2400" dirty="0">
                <a:ea typeface="Cambria" panose="02040503050406030204" pitchFamily="18" charset="0"/>
                <a:cs typeface="Times New Roman" panose="02020603050405020304" pitchFamily="18" charset="0"/>
              </a:rPr>
              <a:t>e</a:t>
            </a:r>
            <a:r>
              <a:rPr lang="el-GR" sz="2400" dirty="0">
                <a:ea typeface="Cambria" panose="02040503050406030204" pitchFamily="18" charset="0"/>
                <a:cs typeface="Times New Roman" panose="02020603050405020304" pitchFamily="18" charset="0"/>
              </a:rPr>
              <a:t>-03 1306.04 </a:t>
            </a:r>
            <a:r>
              <a:rPr lang="el-GR" sz="2400" dirty="0" smtClean="0">
                <a:ea typeface="Cambria" panose="02040503050406030204" pitchFamily="18" charset="0"/>
                <a:cs typeface="Times New Roman" panose="02020603050405020304" pitchFamily="18" charset="0"/>
              </a:rPr>
              <a:t>&lt;</a:t>
            </a:r>
            <a:r>
              <a:rPr lang="el-GR" sz="2400" dirty="0">
                <a:ea typeface="Cambria" panose="02040503050406030204" pitchFamily="18" charset="0"/>
                <a:cs typeface="Times New Roman" panose="02020603050405020304" pitchFamily="18" charset="0"/>
              </a:rPr>
              <a:t>2</a:t>
            </a:r>
            <a:r>
              <a:rPr lang="en-US" sz="2400" dirty="0">
                <a:ea typeface="Cambria" panose="02040503050406030204" pitchFamily="18" charset="0"/>
                <a:cs typeface="Times New Roman" panose="02020603050405020304" pitchFamily="18" charset="0"/>
              </a:rPr>
              <a:t>e</a:t>
            </a:r>
            <a:r>
              <a:rPr lang="el-GR" sz="2400" dirty="0">
                <a:ea typeface="Cambria" panose="02040503050406030204" pitchFamily="18" charset="0"/>
                <a:cs typeface="Times New Roman" panose="02020603050405020304" pitchFamily="18" charset="0"/>
              </a:rPr>
              <a:t>-16 ***</a:t>
            </a:r>
            <a:r>
              <a:rPr lang="el-GR" sz="2800" dirty="0">
                <a:ea typeface="Cambria" panose="02040503050406030204" pitchFamily="18" charset="0"/>
                <a:cs typeface="Times New Roman" panose="02020603050405020304" pitchFamily="18" charset="0"/>
              </a:rPr>
              <a:t/>
            </a:r>
            <a:br>
              <a:rPr lang="el-GR" sz="2800" dirty="0">
                <a:ea typeface="Cambria" panose="02040503050406030204" pitchFamily="18" charset="0"/>
                <a:cs typeface="Times New Roman" panose="02020603050405020304" pitchFamily="18" charset="0"/>
              </a:rPr>
            </a:br>
            <a:r>
              <a:rPr lang="el-GR" sz="2400" dirty="0">
                <a:ea typeface="Cambria" panose="02040503050406030204" pitchFamily="18" charset="0"/>
                <a:cs typeface="Times New Roman" panose="02020603050405020304" pitchFamily="18" charset="0"/>
              </a:rPr>
              <a:t>## Μέρες εργασίας </a:t>
            </a:r>
            <a:r>
              <a:rPr lang="el-GR" sz="2400" dirty="0" err="1">
                <a:ea typeface="Cambria" panose="02040503050406030204" pitchFamily="18" charset="0"/>
                <a:cs typeface="Times New Roman" panose="02020603050405020304" pitchFamily="18" charset="0"/>
              </a:rPr>
              <a:t>κατ</a:t>
            </a:r>
            <a:r>
              <a:rPr lang="el-GR" sz="2400" dirty="0">
                <a:ea typeface="Cambria" panose="02040503050406030204" pitchFamily="18" charset="0"/>
                <a:cs typeface="Times New Roman" panose="02020603050405020304" pitchFamily="18" charset="0"/>
              </a:rPr>
              <a:t>. 1   4.46</a:t>
            </a:r>
            <a:r>
              <a:rPr lang="en-US" sz="2400" dirty="0">
                <a:ea typeface="Cambria" panose="02040503050406030204" pitchFamily="18" charset="0"/>
                <a:cs typeface="Times New Roman" panose="02020603050405020304" pitchFamily="18" charset="0"/>
              </a:rPr>
              <a:t>e</a:t>
            </a:r>
            <a:r>
              <a:rPr lang="el-GR" sz="2400" dirty="0">
                <a:ea typeface="Cambria" panose="02040503050406030204" pitchFamily="18" charset="0"/>
                <a:cs typeface="Times New Roman" panose="02020603050405020304" pitchFamily="18" charset="0"/>
              </a:rPr>
              <a:t>-03   4.26</a:t>
            </a:r>
            <a:r>
              <a:rPr lang="en-US" sz="2400" dirty="0">
                <a:ea typeface="Cambria" panose="02040503050406030204" pitchFamily="18" charset="0"/>
                <a:cs typeface="Times New Roman" panose="02020603050405020304" pitchFamily="18" charset="0"/>
              </a:rPr>
              <a:t>e</a:t>
            </a:r>
            <a:r>
              <a:rPr lang="el-GR" sz="2400" dirty="0">
                <a:ea typeface="Cambria" panose="02040503050406030204" pitchFamily="18" charset="0"/>
                <a:cs typeface="Times New Roman" panose="02020603050405020304" pitchFamily="18" charset="0"/>
              </a:rPr>
              <a:t>-05  104.52   &lt;2</a:t>
            </a:r>
            <a:r>
              <a:rPr lang="en-US" sz="2400" dirty="0">
                <a:ea typeface="Cambria" panose="02040503050406030204" pitchFamily="18" charset="0"/>
                <a:cs typeface="Times New Roman" panose="02020603050405020304" pitchFamily="18" charset="0"/>
              </a:rPr>
              <a:t>e</a:t>
            </a:r>
            <a:r>
              <a:rPr lang="el-GR" sz="2400" dirty="0">
                <a:ea typeface="Cambria" panose="02040503050406030204" pitchFamily="18" charset="0"/>
                <a:cs typeface="Times New Roman" panose="02020603050405020304" pitchFamily="18" charset="0"/>
              </a:rPr>
              <a:t>-16 ***</a:t>
            </a:r>
            <a:r>
              <a:rPr lang="el-GR" sz="2800" dirty="0">
                <a:ea typeface="Cambria" panose="02040503050406030204" pitchFamily="18" charset="0"/>
                <a:cs typeface="Times New Roman" panose="02020603050405020304" pitchFamily="18" charset="0"/>
              </a:rPr>
              <a:t/>
            </a:r>
            <a:br>
              <a:rPr lang="el-GR" sz="2800" dirty="0">
                <a:ea typeface="Cambria" panose="02040503050406030204" pitchFamily="18" charset="0"/>
                <a:cs typeface="Times New Roman" panose="02020603050405020304" pitchFamily="18" charset="0"/>
              </a:rPr>
            </a:br>
            <a:r>
              <a:rPr lang="el-GR" sz="2400" dirty="0">
                <a:ea typeface="Cambria" panose="02040503050406030204" pitchFamily="18" charset="0"/>
                <a:cs typeface="Times New Roman" panose="02020603050405020304" pitchFamily="18" charset="0"/>
              </a:rPr>
              <a:t>## Μέρες εργασίας </a:t>
            </a:r>
            <a:r>
              <a:rPr lang="el-GR" sz="2400" dirty="0" err="1">
                <a:ea typeface="Cambria" panose="02040503050406030204" pitchFamily="18" charset="0"/>
                <a:cs typeface="Times New Roman" panose="02020603050405020304" pitchFamily="18" charset="0"/>
              </a:rPr>
              <a:t>κατ</a:t>
            </a:r>
            <a:r>
              <a:rPr lang="el-GR" sz="2400" dirty="0">
                <a:ea typeface="Cambria" panose="02040503050406030204" pitchFamily="18" charset="0"/>
                <a:cs typeface="Times New Roman" panose="02020603050405020304" pitchFamily="18" charset="0"/>
              </a:rPr>
              <a:t>. 2  -1.64</a:t>
            </a:r>
            <a:r>
              <a:rPr lang="en-US" sz="2400" dirty="0">
                <a:ea typeface="Cambria" panose="02040503050406030204" pitchFamily="18" charset="0"/>
                <a:cs typeface="Times New Roman" panose="02020603050405020304" pitchFamily="18" charset="0"/>
              </a:rPr>
              <a:t>e</a:t>
            </a:r>
            <a:r>
              <a:rPr lang="el-GR" sz="2400" dirty="0">
                <a:ea typeface="Cambria" panose="02040503050406030204" pitchFamily="18" charset="0"/>
                <a:cs typeface="Times New Roman" panose="02020603050405020304" pitchFamily="18" charset="0"/>
              </a:rPr>
              <a:t>-03   3.12</a:t>
            </a:r>
            <a:r>
              <a:rPr lang="en-US" sz="2400" dirty="0">
                <a:ea typeface="Cambria" panose="02040503050406030204" pitchFamily="18" charset="0"/>
                <a:cs typeface="Times New Roman" panose="02020603050405020304" pitchFamily="18" charset="0"/>
              </a:rPr>
              <a:t>e</a:t>
            </a:r>
            <a:r>
              <a:rPr lang="el-GR" sz="2400" dirty="0">
                <a:ea typeface="Cambria" panose="02040503050406030204" pitchFamily="18" charset="0"/>
                <a:cs typeface="Times New Roman" panose="02020603050405020304" pitchFamily="18" charset="0"/>
              </a:rPr>
              <a:t>-05  -52.75   &lt;2</a:t>
            </a:r>
            <a:r>
              <a:rPr lang="en-US" sz="2400" dirty="0">
                <a:ea typeface="Cambria" panose="02040503050406030204" pitchFamily="18" charset="0"/>
                <a:cs typeface="Times New Roman" panose="02020603050405020304" pitchFamily="18" charset="0"/>
              </a:rPr>
              <a:t>e</a:t>
            </a:r>
            <a:r>
              <a:rPr lang="el-GR" sz="2400" dirty="0">
                <a:ea typeface="Cambria" panose="02040503050406030204" pitchFamily="18" charset="0"/>
                <a:cs typeface="Times New Roman" panose="02020603050405020304" pitchFamily="18" charset="0"/>
              </a:rPr>
              <a:t>-16 ***</a:t>
            </a:r>
            <a:r>
              <a:rPr lang="el-GR" sz="2800" dirty="0">
                <a:ea typeface="Cambria" panose="02040503050406030204" pitchFamily="18" charset="0"/>
                <a:cs typeface="Times New Roman" panose="02020603050405020304" pitchFamily="18" charset="0"/>
              </a:rPr>
              <a:t/>
            </a:r>
            <a:br>
              <a:rPr lang="el-GR" sz="2800" dirty="0">
                <a:ea typeface="Cambria" panose="02040503050406030204" pitchFamily="18" charset="0"/>
                <a:cs typeface="Times New Roman" panose="02020603050405020304" pitchFamily="18" charset="0"/>
              </a:rPr>
            </a:br>
            <a:r>
              <a:rPr lang="el-GR" sz="2400" dirty="0">
                <a:ea typeface="Cambria" panose="02040503050406030204" pitchFamily="18" charset="0"/>
                <a:cs typeface="Times New Roman" panose="02020603050405020304" pitchFamily="18" charset="0"/>
              </a:rPr>
              <a:t>## Μέρες εργασίας </a:t>
            </a:r>
            <a:r>
              <a:rPr lang="el-GR" sz="2400" dirty="0" err="1">
                <a:ea typeface="Cambria" panose="02040503050406030204" pitchFamily="18" charset="0"/>
                <a:cs typeface="Times New Roman" panose="02020603050405020304" pitchFamily="18" charset="0"/>
              </a:rPr>
              <a:t>κατ</a:t>
            </a:r>
            <a:r>
              <a:rPr lang="el-GR" sz="2400" dirty="0">
                <a:ea typeface="Cambria" panose="02040503050406030204" pitchFamily="18" charset="0"/>
                <a:cs typeface="Times New Roman" panose="02020603050405020304" pitchFamily="18" charset="0"/>
              </a:rPr>
              <a:t>. 3  -1.93</a:t>
            </a:r>
            <a:r>
              <a:rPr lang="en-US" sz="2400" dirty="0">
                <a:ea typeface="Cambria" panose="02040503050406030204" pitchFamily="18" charset="0"/>
                <a:cs typeface="Times New Roman" panose="02020603050405020304" pitchFamily="18" charset="0"/>
              </a:rPr>
              <a:t>e</a:t>
            </a:r>
            <a:r>
              <a:rPr lang="el-GR" sz="2400" dirty="0">
                <a:ea typeface="Cambria" panose="02040503050406030204" pitchFamily="18" charset="0"/>
                <a:cs typeface="Times New Roman" panose="02020603050405020304" pitchFamily="18" charset="0"/>
              </a:rPr>
              <a:t>-03   2.06</a:t>
            </a:r>
            <a:r>
              <a:rPr lang="en-US" sz="2400" dirty="0">
                <a:ea typeface="Cambria" panose="02040503050406030204" pitchFamily="18" charset="0"/>
                <a:cs typeface="Times New Roman" panose="02020603050405020304" pitchFamily="18" charset="0"/>
              </a:rPr>
              <a:t>e</a:t>
            </a:r>
            <a:r>
              <a:rPr lang="el-GR" sz="2400" dirty="0">
                <a:ea typeface="Cambria" panose="02040503050406030204" pitchFamily="18" charset="0"/>
                <a:cs typeface="Times New Roman" panose="02020603050405020304" pitchFamily="18" charset="0"/>
              </a:rPr>
              <a:t>-04   -9.37   </a:t>
            </a:r>
            <a:r>
              <a:rPr lang="el-GR" sz="2400" dirty="0" smtClean="0">
                <a:ea typeface="Cambria" panose="02040503050406030204" pitchFamily="18" charset="0"/>
                <a:cs typeface="Times New Roman" panose="02020603050405020304" pitchFamily="18" charset="0"/>
              </a:rPr>
              <a:t> &lt;</a:t>
            </a:r>
            <a:r>
              <a:rPr lang="el-GR" sz="2400" dirty="0">
                <a:ea typeface="Cambria" panose="02040503050406030204" pitchFamily="18" charset="0"/>
                <a:cs typeface="Times New Roman" panose="02020603050405020304" pitchFamily="18" charset="0"/>
              </a:rPr>
              <a:t>2</a:t>
            </a:r>
            <a:r>
              <a:rPr lang="en-US" sz="2400" dirty="0">
                <a:ea typeface="Cambria" panose="02040503050406030204" pitchFamily="18" charset="0"/>
                <a:cs typeface="Times New Roman" panose="02020603050405020304" pitchFamily="18" charset="0"/>
              </a:rPr>
              <a:t>e</a:t>
            </a:r>
            <a:r>
              <a:rPr lang="el-GR" sz="2400" dirty="0">
                <a:ea typeface="Cambria" panose="02040503050406030204" pitchFamily="18" charset="0"/>
                <a:cs typeface="Times New Roman" panose="02020603050405020304" pitchFamily="18" charset="0"/>
              </a:rPr>
              <a:t>-16 ***</a:t>
            </a:r>
            <a:r>
              <a:rPr lang="el-GR" sz="2800" dirty="0">
                <a:ea typeface="Cambria" panose="02040503050406030204" pitchFamily="18" charset="0"/>
                <a:cs typeface="Times New Roman" panose="02020603050405020304" pitchFamily="18" charset="0"/>
              </a:rPr>
              <a:t/>
            </a:r>
            <a:br>
              <a:rPr lang="el-GR" sz="2800" dirty="0">
                <a:ea typeface="Cambria" panose="02040503050406030204" pitchFamily="18" charset="0"/>
                <a:cs typeface="Times New Roman" panose="02020603050405020304" pitchFamily="18" charset="0"/>
              </a:rPr>
            </a:br>
            <a:r>
              <a:rPr lang="el-GR" sz="2400" dirty="0">
                <a:ea typeface="Cambria" panose="02040503050406030204" pitchFamily="18" charset="0"/>
                <a:cs typeface="Times New Roman" panose="02020603050405020304" pitchFamily="18" charset="0"/>
              </a:rPr>
              <a:t>## Μέρες εργασίας </a:t>
            </a:r>
            <a:r>
              <a:rPr lang="el-GR" sz="2400" dirty="0" err="1">
                <a:ea typeface="Cambria" panose="02040503050406030204" pitchFamily="18" charset="0"/>
                <a:cs typeface="Times New Roman" panose="02020603050405020304" pitchFamily="18" charset="0"/>
              </a:rPr>
              <a:t>κατ</a:t>
            </a:r>
            <a:r>
              <a:rPr lang="el-GR" sz="2400" dirty="0">
                <a:ea typeface="Cambria" panose="02040503050406030204" pitchFamily="18" charset="0"/>
                <a:cs typeface="Times New Roman" panose="02020603050405020304" pitchFamily="18" charset="0"/>
              </a:rPr>
              <a:t>. 4  -2.08</a:t>
            </a:r>
            <a:r>
              <a:rPr lang="en-US" sz="2400" dirty="0">
                <a:ea typeface="Cambria" panose="02040503050406030204" pitchFamily="18" charset="0"/>
                <a:cs typeface="Times New Roman" panose="02020603050405020304" pitchFamily="18" charset="0"/>
              </a:rPr>
              <a:t>e</a:t>
            </a:r>
            <a:r>
              <a:rPr lang="el-GR" sz="2400" dirty="0">
                <a:ea typeface="Cambria" panose="02040503050406030204" pitchFamily="18" charset="0"/>
                <a:cs typeface="Times New Roman" panose="02020603050405020304" pitchFamily="18" charset="0"/>
              </a:rPr>
              <a:t>-02   4.17</a:t>
            </a:r>
            <a:r>
              <a:rPr lang="en-US" sz="2400" dirty="0">
                <a:ea typeface="Cambria" panose="02040503050406030204" pitchFamily="18" charset="0"/>
                <a:cs typeface="Times New Roman" panose="02020603050405020304" pitchFamily="18" charset="0"/>
              </a:rPr>
              <a:t>e</a:t>
            </a:r>
            <a:r>
              <a:rPr lang="el-GR" sz="2400" dirty="0">
                <a:ea typeface="Cambria" panose="02040503050406030204" pitchFamily="18" charset="0"/>
                <a:cs typeface="Times New Roman" panose="02020603050405020304" pitchFamily="18" charset="0"/>
              </a:rPr>
              <a:t>-04  -49.90   &lt;2</a:t>
            </a:r>
            <a:r>
              <a:rPr lang="en-US" sz="2400" dirty="0">
                <a:ea typeface="Cambria" panose="02040503050406030204" pitchFamily="18" charset="0"/>
                <a:cs typeface="Times New Roman" panose="02020603050405020304" pitchFamily="18" charset="0"/>
              </a:rPr>
              <a:t>e</a:t>
            </a:r>
            <a:r>
              <a:rPr lang="el-GR" sz="2400" dirty="0">
                <a:ea typeface="Cambria" panose="02040503050406030204" pitchFamily="18" charset="0"/>
                <a:cs typeface="Times New Roman" panose="02020603050405020304" pitchFamily="18" charset="0"/>
              </a:rPr>
              <a:t>-16 ***</a:t>
            </a:r>
            <a:endParaRPr lang="en-US" sz="2400" dirty="0"/>
          </a:p>
        </p:txBody>
      </p:sp>
    </p:spTree>
    <p:extLst>
      <p:ext uri="{BB962C8B-B14F-4D97-AF65-F5344CB8AC3E}">
        <p14:creationId xmlns:p14="http://schemas.microsoft.com/office/powerpoint/2010/main" val="4122475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5536" y="260648"/>
            <a:ext cx="8496944" cy="923330"/>
          </a:xfrm>
          <a:prstGeom prst="rect">
            <a:avLst/>
          </a:prstGeom>
          <a:noFill/>
        </p:spPr>
        <p:txBody>
          <a:bodyPr wrap="square" rtlCol="0">
            <a:spAutoFit/>
          </a:bodyPr>
          <a:lstStyle/>
          <a:p>
            <a:pPr algn="ctr"/>
            <a:r>
              <a:rPr lang="en-US" sz="5400" dirty="0"/>
              <a:t>Poisson Regression</a:t>
            </a:r>
            <a:endParaRPr lang="en-US" sz="5400" dirty="0"/>
          </a:p>
        </p:txBody>
      </p:sp>
      <p:sp>
        <p:nvSpPr>
          <p:cNvPr id="8" name="TextBox 7"/>
          <p:cNvSpPr txBox="1"/>
          <p:nvPr/>
        </p:nvSpPr>
        <p:spPr>
          <a:xfrm>
            <a:off x="251520" y="1368644"/>
            <a:ext cx="8496944" cy="461665"/>
          </a:xfrm>
          <a:prstGeom prst="rect">
            <a:avLst/>
          </a:prstGeom>
          <a:noFill/>
        </p:spPr>
        <p:txBody>
          <a:bodyPr wrap="square" rtlCol="0">
            <a:spAutoFit/>
          </a:bodyPr>
          <a:lstStyle/>
          <a:p>
            <a:r>
              <a:rPr lang="el-GR" sz="2400" dirty="0" smtClean="0"/>
              <a:t>Στατιστικά σημαντικές τιμές, αλλά καθόλου καλά διαγνωστικά!</a:t>
            </a:r>
          </a:p>
        </p:txBody>
      </p:sp>
      <p:pic>
        <p:nvPicPr>
          <p:cNvPr id="4" name="Picture"/>
          <p:cNvPicPr/>
          <p:nvPr/>
        </p:nvPicPr>
        <p:blipFill>
          <a:blip r:embed="rId2"/>
          <a:stretch>
            <a:fillRect/>
          </a:stretch>
        </p:blipFill>
        <p:spPr bwMode="auto">
          <a:xfrm>
            <a:off x="107504" y="2348880"/>
            <a:ext cx="4348283" cy="2992248"/>
          </a:xfrm>
          <a:prstGeom prst="rect">
            <a:avLst/>
          </a:prstGeom>
          <a:noFill/>
          <a:ln w="9525">
            <a:noFill/>
            <a:headEnd/>
            <a:tailEnd/>
          </a:ln>
        </p:spPr>
      </p:pic>
      <p:pic>
        <p:nvPicPr>
          <p:cNvPr id="5" name="Picture 4" descr="C:\Users\kaniballos\Documents\Ergasies triminou\Ergasia Bratsas\teliki ergasia\residual2.tiff"/>
          <p:cNvPicPr/>
          <p:nvPr/>
        </p:nvPicPr>
        <p:blipFill>
          <a:blip r:embed="rId3">
            <a:extLst>
              <a:ext uri="{28A0092B-C50C-407E-A947-70E740481C1C}">
                <a14:useLocalDpi xmlns:a14="http://schemas.microsoft.com/office/drawing/2010/main" val="0"/>
              </a:ext>
            </a:extLst>
          </a:blip>
          <a:srcRect/>
          <a:stretch>
            <a:fillRect/>
          </a:stretch>
        </p:blipFill>
        <p:spPr bwMode="auto">
          <a:xfrm>
            <a:off x="4388938" y="2348880"/>
            <a:ext cx="4791574" cy="3146229"/>
          </a:xfrm>
          <a:prstGeom prst="rect">
            <a:avLst/>
          </a:prstGeom>
          <a:noFill/>
          <a:ln>
            <a:noFill/>
          </a:ln>
        </p:spPr>
      </p:pic>
    </p:spTree>
    <p:extLst>
      <p:ext uri="{BB962C8B-B14F-4D97-AF65-F5344CB8AC3E}">
        <p14:creationId xmlns:p14="http://schemas.microsoft.com/office/powerpoint/2010/main" val="3535391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528" y="0"/>
            <a:ext cx="8496944" cy="923330"/>
          </a:xfrm>
          <a:prstGeom prst="rect">
            <a:avLst/>
          </a:prstGeom>
          <a:noFill/>
        </p:spPr>
        <p:txBody>
          <a:bodyPr wrap="square" rtlCol="0">
            <a:spAutoFit/>
          </a:bodyPr>
          <a:lstStyle/>
          <a:p>
            <a:pPr algn="ctr"/>
            <a:r>
              <a:rPr lang="en-US" sz="5400" dirty="0" smtClean="0"/>
              <a:t>Linear Regression</a:t>
            </a:r>
            <a:endParaRPr lang="en-US" sz="5400" dirty="0"/>
          </a:p>
        </p:txBody>
      </p:sp>
      <p:sp>
        <p:nvSpPr>
          <p:cNvPr id="2" name="TextBox 1"/>
          <p:cNvSpPr txBox="1"/>
          <p:nvPr/>
        </p:nvSpPr>
        <p:spPr>
          <a:xfrm>
            <a:off x="20" y="920261"/>
            <a:ext cx="9144000" cy="2677656"/>
          </a:xfrm>
          <a:prstGeom prst="rect">
            <a:avLst/>
          </a:prstGeom>
          <a:noFill/>
        </p:spPr>
        <p:txBody>
          <a:bodyPr wrap="square" rtlCol="0">
            <a:spAutoFit/>
          </a:bodyPr>
          <a:lstStyle/>
          <a:p>
            <a:r>
              <a:rPr lang="el-GR" sz="2400" dirty="0" smtClean="0"/>
              <a:t>Μπορούμε να μαντέψουμε την ποσότητα της συνολικής παραγωγής </a:t>
            </a:r>
            <a:r>
              <a:rPr lang="el-GR" sz="2400" dirty="0"/>
              <a:t>σε σχέση με τις μέσες μέρες εργασίας, τον αριθμό κάθε κατηγορίας εργαζομένων, το σύνολο των εκμεταλλεύσεων και τον πληθυσμό κάθε </a:t>
            </a:r>
            <a:r>
              <a:rPr lang="el-GR" sz="2400" dirty="0" smtClean="0"/>
              <a:t>νομού;</a:t>
            </a:r>
          </a:p>
          <a:p>
            <a:endParaRPr lang="el-GR" sz="2400" dirty="0"/>
          </a:p>
          <a:p>
            <a:r>
              <a:rPr lang="el-GR" sz="2400" dirty="0" smtClean="0"/>
              <a:t>Προκύπτει μοντέλο με πολύ κακό </a:t>
            </a:r>
            <a:r>
              <a:rPr lang="en-US" sz="2400" dirty="0" smtClean="0"/>
              <a:t>fit </a:t>
            </a:r>
            <a:r>
              <a:rPr lang="el-GR" sz="2400" dirty="0" smtClean="0"/>
              <a:t>και στατιστικά σημαντική μεταβλητή μόνο τον αριθμό των επιχειρήσεων.</a:t>
            </a:r>
            <a:endParaRPr lang="en-US" sz="2400" dirty="0"/>
          </a:p>
        </p:txBody>
      </p:sp>
      <p:pic>
        <p:nvPicPr>
          <p:cNvPr id="5" name="Picture 4" descr="C:\Users\kaniballos\Documents\Ergasies triminou\Ergasia Bratsas\teliki ergasia\erg-ton.tiff"/>
          <p:cNvPicPr/>
          <p:nvPr/>
        </p:nvPicPr>
        <p:blipFill>
          <a:blip r:embed="rId2">
            <a:extLst>
              <a:ext uri="{28A0092B-C50C-407E-A947-70E740481C1C}">
                <a14:useLocalDpi xmlns:a14="http://schemas.microsoft.com/office/drawing/2010/main" val="0"/>
              </a:ext>
            </a:extLst>
          </a:blip>
          <a:srcRect/>
          <a:stretch>
            <a:fillRect/>
          </a:stretch>
        </p:blipFill>
        <p:spPr bwMode="auto">
          <a:xfrm>
            <a:off x="960537" y="3597917"/>
            <a:ext cx="7222926" cy="3262213"/>
          </a:xfrm>
          <a:prstGeom prst="rect">
            <a:avLst/>
          </a:prstGeom>
          <a:noFill/>
          <a:ln>
            <a:noFill/>
          </a:ln>
        </p:spPr>
      </p:pic>
    </p:spTree>
    <p:extLst>
      <p:ext uri="{BB962C8B-B14F-4D97-AF65-F5344CB8AC3E}">
        <p14:creationId xmlns:p14="http://schemas.microsoft.com/office/powerpoint/2010/main" val="1514296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528" y="0"/>
            <a:ext cx="8496944" cy="923330"/>
          </a:xfrm>
          <a:prstGeom prst="rect">
            <a:avLst/>
          </a:prstGeom>
          <a:noFill/>
        </p:spPr>
        <p:txBody>
          <a:bodyPr wrap="square" rtlCol="0">
            <a:spAutoFit/>
          </a:bodyPr>
          <a:lstStyle/>
          <a:p>
            <a:pPr algn="ctr"/>
            <a:r>
              <a:rPr lang="en-US" sz="5400" dirty="0" smtClean="0"/>
              <a:t>Linear Regression</a:t>
            </a:r>
            <a:endParaRPr lang="en-US" sz="5400" dirty="0"/>
          </a:p>
        </p:txBody>
      </p:sp>
      <p:sp>
        <p:nvSpPr>
          <p:cNvPr id="2" name="TextBox 1"/>
          <p:cNvSpPr txBox="1"/>
          <p:nvPr/>
        </p:nvSpPr>
        <p:spPr>
          <a:xfrm>
            <a:off x="1187624" y="1300057"/>
            <a:ext cx="7164268" cy="1938992"/>
          </a:xfrm>
          <a:prstGeom prst="rect">
            <a:avLst/>
          </a:prstGeom>
          <a:noFill/>
        </p:spPr>
        <p:txBody>
          <a:bodyPr wrap="square" rtlCol="0">
            <a:spAutoFit/>
          </a:bodyPr>
          <a:lstStyle/>
          <a:p>
            <a:r>
              <a:rPr lang="el-GR" sz="2400" dirty="0"/>
              <a:t>Εάν είχαμε το σύνολο της πραγματικής παραγωγής του κάθε νομού ένα τέτοιο μοντέλο θα μας έδειχνε το παράδοξο αποτέλεσμα ότι η γεωργική παραγωγή δεν εξαρτάται από το πόσοι άνθρωποι και για πόσο χρόνο εργάζονται για αυτή. </a:t>
            </a:r>
            <a:endParaRPr lang="el-GR" sz="2400" dirty="0" smtClean="0"/>
          </a:p>
        </p:txBody>
      </p:sp>
      <p:pic>
        <p:nvPicPr>
          <p:cNvPr id="5" name="Picture 4" descr="C:\Users\kaniballos\Documents\Ergasies triminou\Ergasia Bratsas\teliki ergasia\erg-ton.tiff"/>
          <p:cNvPicPr/>
          <p:nvPr/>
        </p:nvPicPr>
        <p:blipFill>
          <a:blip r:embed="rId2">
            <a:extLst>
              <a:ext uri="{28A0092B-C50C-407E-A947-70E740481C1C}">
                <a14:useLocalDpi xmlns:a14="http://schemas.microsoft.com/office/drawing/2010/main" val="0"/>
              </a:ext>
            </a:extLst>
          </a:blip>
          <a:srcRect/>
          <a:stretch>
            <a:fillRect/>
          </a:stretch>
        </p:blipFill>
        <p:spPr bwMode="auto">
          <a:xfrm>
            <a:off x="1196333" y="3239049"/>
            <a:ext cx="7222926" cy="3262213"/>
          </a:xfrm>
          <a:prstGeom prst="rect">
            <a:avLst/>
          </a:prstGeom>
          <a:noFill/>
          <a:ln>
            <a:noFill/>
          </a:ln>
        </p:spPr>
      </p:pic>
      <p:sp>
        <p:nvSpPr>
          <p:cNvPr id="3" name="TextBox 2"/>
          <p:cNvSpPr txBox="1"/>
          <p:nvPr/>
        </p:nvSpPr>
        <p:spPr>
          <a:xfrm>
            <a:off x="298297" y="1296359"/>
            <a:ext cx="1224136" cy="1569660"/>
          </a:xfrm>
          <a:prstGeom prst="rect">
            <a:avLst/>
          </a:prstGeom>
          <a:noFill/>
        </p:spPr>
        <p:txBody>
          <a:bodyPr wrap="square" rtlCol="0">
            <a:spAutoFit/>
          </a:bodyPr>
          <a:lstStyle/>
          <a:p>
            <a:r>
              <a:rPr lang="el-GR" sz="9600" dirty="0" smtClean="0">
                <a:solidFill>
                  <a:srgbClr val="FF0000"/>
                </a:solidFill>
              </a:rPr>
              <a:t>!</a:t>
            </a:r>
            <a:endParaRPr lang="en-US" sz="9600" dirty="0">
              <a:solidFill>
                <a:srgbClr val="FF0000"/>
              </a:solidFill>
            </a:endParaRPr>
          </a:p>
        </p:txBody>
      </p:sp>
    </p:spTree>
    <p:extLst>
      <p:ext uri="{BB962C8B-B14F-4D97-AF65-F5344CB8AC3E}">
        <p14:creationId xmlns:p14="http://schemas.microsoft.com/office/powerpoint/2010/main" val="1459701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5536" y="116632"/>
            <a:ext cx="8496944" cy="923330"/>
          </a:xfrm>
          <a:prstGeom prst="rect">
            <a:avLst/>
          </a:prstGeom>
          <a:noFill/>
        </p:spPr>
        <p:txBody>
          <a:bodyPr wrap="square" rtlCol="0">
            <a:spAutoFit/>
          </a:bodyPr>
          <a:lstStyle/>
          <a:p>
            <a:pPr algn="ctr"/>
            <a:r>
              <a:rPr lang="en-US" sz="5400" dirty="0" smtClean="0"/>
              <a:t>K Means Clustering</a:t>
            </a:r>
            <a:endParaRPr lang="en-US" sz="5400" dirty="0"/>
          </a:p>
        </p:txBody>
      </p:sp>
      <p:sp>
        <p:nvSpPr>
          <p:cNvPr id="8" name="TextBox 7"/>
          <p:cNvSpPr txBox="1"/>
          <p:nvPr/>
        </p:nvSpPr>
        <p:spPr>
          <a:xfrm>
            <a:off x="251520" y="1134906"/>
            <a:ext cx="8496944" cy="830997"/>
          </a:xfrm>
          <a:prstGeom prst="rect">
            <a:avLst/>
          </a:prstGeom>
          <a:noFill/>
        </p:spPr>
        <p:txBody>
          <a:bodyPr wrap="square" rtlCol="0">
            <a:spAutoFit/>
          </a:bodyPr>
          <a:lstStyle/>
          <a:p>
            <a:r>
              <a:rPr lang="el-GR" sz="2400" dirty="0" smtClean="0"/>
              <a:t>Ομαδοποιούνται οι νομοί σε σχέση με την παραγωγή τους;</a:t>
            </a:r>
            <a:endParaRPr lang="en-US" dirty="0"/>
          </a:p>
          <a:p>
            <a:pPr lvl="1" algn="just"/>
            <a:endParaRPr lang="en-US" sz="2400" dirty="0"/>
          </a:p>
        </p:txBody>
      </p:sp>
      <p:pic>
        <p:nvPicPr>
          <p:cNvPr id="4" name="Picture"/>
          <p:cNvPicPr/>
          <p:nvPr/>
        </p:nvPicPr>
        <p:blipFill>
          <a:blip r:embed="rId2"/>
          <a:stretch>
            <a:fillRect/>
          </a:stretch>
        </p:blipFill>
        <p:spPr bwMode="auto">
          <a:xfrm>
            <a:off x="286199" y="1844824"/>
            <a:ext cx="5836989" cy="4116412"/>
          </a:xfrm>
          <a:prstGeom prst="rect">
            <a:avLst/>
          </a:prstGeom>
          <a:noFill/>
          <a:ln w="9525">
            <a:noFill/>
            <a:headEnd/>
            <a:tailEnd/>
          </a:ln>
        </p:spPr>
      </p:pic>
      <p:sp>
        <p:nvSpPr>
          <p:cNvPr id="2" name="TextBox 1"/>
          <p:cNvSpPr txBox="1"/>
          <p:nvPr/>
        </p:nvSpPr>
        <p:spPr>
          <a:xfrm>
            <a:off x="6179611" y="2440075"/>
            <a:ext cx="2590597" cy="3046988"/>
          </a:xfrm>
          <a:prstGeom prst="rect">
            <a:avLst/>
          </a:prstGeom>
          <a:noFill/>
        </p:spPr>
        <p:txBody>
          <a:bodyPr wrap="square" rtlCol="0">
            <a:spAutoFit/>
          </a:bodyPr>
          <a:lstStyle/>
          <a:p>
            <a:r>
              <a:rPr lang="el-GR" sz="3200" dirty="0" smtClean="0"/>
              <a:t>6 </a:t>
            </a:r>
            <a:r>
              <a:rPr lang="en-US" sz="3200" dirty="0" smtClean="0"/>
              <a:t>Clusters </a:t>
            </a:r>
            <a:r>
              <a:rPr lang="el-GR" sz="3200" dirty="0" smtClean="0"/>
              <a:t>που εξηγούν το 86.5 του συνολικού </a:t>
            </a:r>
            <a:r>
              <a:rPr lang="en-US" sz="3200" dirty="0" smtClean="0"/>
              <a:t>variability </a:t>
            </a:r>
            <a:r>
              <a:rPr lang="el-GR" sz="3200" dirty="0" smtClean="0"/>
              <a:t>του </a:t>
            </a:r>
            <a:r>
              <a:rPr lang="en-US" sz="3200" dirty="0" smtClean="0"/>
              <a:t>dataset.</a:t>
            </a:r>
            <a:endParaRPr lang="en-US" sz="3200" dirty="0"/>
          </a:p>
        </p:txBody>
      </p:sp>
    </p:spTree>
    <p:extLst>
      <p:ext uri="{BB962C8B-B14F-4D97-AF65-F5344CB8AC3E}">
        <p14:creationId xmlns:p14="http://schemas.microsoft.com/office/powerpoint/2010/main" val="2781579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5536" y="260648"/>
            <a:ext cx="8496944" cy="1107996"/>
          </a:xfrm>
          <a:prstGeom prst="rect">
            <a:avLst/>
          </a:prstGeom>
          <a:noFill/>
        </p:spPr>
        <p:txBody>
          <a:bodyPr wrap="square" rtlCol="0">
            <a:spAutoFit/>
          </a:bodyPr>
          <a:lstStyle/>
          <a:p>
            <a:pPr algn="ctr"/>
            <a:r>
              <a:rPr lang="en-US" sz="6600" dirty="0" smtClean="0"/>
              <a:t>Dataset</a:t>
            </a:r>
            <a:endParaRPr lang="en-US" sz="6600" dirty="0"/>
          </a:p>
        </p:txBody>
      </p:sp>
      <p:sp>
        <p:nvSpPr>
          <p:cNvPr id="8" name="TextBox 7"/>
          <p:cNvSpPr txBox="1"/>
          <p:nvPr/>
        </p:nvSpPr>
        <p:spPr>
          <a:xfrm>
            <a:off x="251520" y="1700808"/>
            <a:ext cx="8496944" cy="4401205"/>
          </a:xfrm>
          <a:prstGeom prst="rect">
            <a:avLst/>
          </a:prstGeom>
          <a:noFill/>
        </p:spPr>
        <p:txBody>
          <a:bodyPr wrap="square" rtlCol="0">
            <a:spAutoFit/>
          </a:bodyPr>
          <a:lstStyle/>
          <a:p>
            <a:r>
              <a:rPr lang="el-GR" sz="2000" dirty="0"/>
              <a:t>Τα δεδομένα που εξετάζονται στην παρούσα εργασία αφορούν τον αριθμό, την </a:t>
            </a:r>
            <a:r>
              <a:rPr lang="el-GR" sz="2000" dirty="0" smtClean="0"/>
              <a:t>κυριότητα</a:t>
            </a:r>
            <a:r>
              <a:rPr lang="en-US" sz="2000" dirty="0" smtClean="0"/>
              <a:t>, </a:t>
            </a:r>
            <a:r>
              <a:rPr lang="el-GR" sz="2000" dirty="0" smtClean="0"/>
              <a:t>την παραγωγή </a:t>
            </a:r>
            <a:r>
              <a:rPr lang="el-GR" sz="2000" dirty="0"/>
              <a:t>και την εργασία στις αγροτικές εκμεταλλεύσεις στους διάφορους νομούς της Ελλάδας για το έτος 2011. </a:t>
            </a:r>
            <a:endParaRPr lang="el-GR" sz="2000" dirty="0" smtClean="0"/>
          </a:p>
          <a:p>
            <a:endParaRPr lang="el-GR" sz="2000" dirty="0"/>
          </a:p>
          <a:p>
            <a:r>
              <a:rPr lang="el-GR" sz="2000" dirty="0"/>
              <a:t>Σύμφωνα με την ελληνική νομοθεσία ως αγροτική εκμετάλλευση ορίζεται "η μονάδα παραγωγής προς πώληση αγροτικών προϊόντων"[...]. Στις δραστηριότητες της γεωργικής εκμετάλλευσης περιλαμβάνεται παράλληλα με την παραγωγή των προϊόντων και η αποθήκευση, τυποποίηση, συσκευασία, εν γένει τοποθέτηση μέχρι του σταδίου της χονδρικής πώλησης, αποκλειστικά των προϊόντων που παράγει η ίδια γεωργική εκμετάλλευση, καθώς και η πρώτη χωρική μεταποίηση τους, ως και η διαχείριση ανανεώσιμων πηγών ενέργειας και η λειτουργία </a:t>
            </a:r>
            <a:r>
              <a:rPr lang="el-GR" sz="2000" dirty="0" err="1"/>
              <a:t>αγροτοτουριστικών</a:t>
            </a:r>
            <a:r>
              <a:rPr lang="el-GR" sz="2000" dirty="0"/>
              <a:t> μονάδων." (Βουλή των </a:t>
            </a:r>
            <a:r>
              <a:rPr lang="el-GR" sz="2000" dirty="0" err="1"/>
              <a:t>Ελληνών</a:t>
            </a:r>
            <a:r>
              <a:rPr lang="el-GR" sz="2000" dirty="0"/>
              <a:t>, 2010) (Νόμος 3874 (ΦΕΚ 151/Α/2010)).</a:t>
            </a:r>
            <a:endParaRPr lang="en-US" sz="2000" dirty="0"/>
          </a:p>
          <a:p>
            <a:endParaRPr lang="en-US" sz="2000" dirty="0"/>
          </a:p>
        </p:txBody>
      </p:sp>
    </p:spTree>
    <p:extLst>
      <p:ext uri="{BB962C8B-B14F-4D97-AF65-F5344CB8AC3E}">
        <p14:creationId xmlns:p14="http://schemas.microsoft.com/office/powerpoint/2010/main" val="4019905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5536" y="260648"/>
            <a:ext cx="8496944" cy="923330"/>
          </a:xfrm>
          <a:prstGeom prst="rect">
            <a:avLst/>
          </a:prstGeom>
          <a:noFill/>
        </p:spPr>
        <p:txBody>
          <a:bodyPr wrap="square" rtlCol="0">
            <a:spAutoFit/>
          </a:bodyPr>
          <a:lstStyle/>
          <a:p>
            <a:pPr algn="ctr"/>
            <a:r>
              <a:rPr lang="en-US" sz="5400" dirty="0"/>
              <a:t>K Means Clustering</a:t>
            </a:r>
            <a:endParaRPr lang="en-US" sz="5400" dirty="0"/>
          </a:p>
        </p:txBody>
      </p:sp>
      <p:pic>
        <p:nvPicPr>
          <p:cNvPr id="5" name="Picture 4" descr="C:\Users\kaniballos\Documents\Ergasies triminou\Ergasia Bratsas\teliki ergasia\Rplot.tiff"/>
          <p:cNvPicPr/>
          <p:nvPr/>
        </p:nvPicPr>
        <p:blipFill>
          <a:blip r:embed="rId2">
            <a:extLst>
              <a:ext uri="{28A0092B-C50C-407E-A947-70E740481C1C}">
                <a14:useLocalDpi xmlns:a14="http://schemas.microsoft.com/office/drawing/2010/main" val="0"/>
              </a:ext>
            </a:extLst>
          </a:blip>
          <a:srcRect/>
          <a:stretch>
            <a:fillRect/>
          </a:stretch>
        </p:blipFill>
        <p:spPr bwMode="auto">
          <a:xfrm>
            <a:off x="-8650" y="1183978"/>
            <a:ext cx="9073008" cy="4761135"/>
          </a:xfrm>
          <a:prstGeom prst="rect">
            <a:avLst/>
          </a:prstGeom>
          <a:noFill/>
          <a:ln>
            <a:noFill/>
          </a:ln>
        </p:spPr>
      </p:pic>
    </p:spTree>
    <p:extLst>
      <p:ext uri="{BB962C8B-B14F-4D97-AF65-F5344CB8AC3E}">
        <p14:creationId xmlns:p14="http://schemas.microsoft.com/office/powerpoint/2010/main" val="3571273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5536" y="260648"/>
            <a:ext cx="8496944" cy="923330"/>
          </a:xfrm>
          <a:prstGeom prst="rect">
            <a:avLst/>
          </a:prstGeom>
          <a:noFill/>
        </p:spPr>
        <p:txBody>
          <a:bodyPr wrap="square" rtlCol="0">
            <a:spAutoFit/>
          </a:bodyPr>
          <a:lstStyle/>
          <a:p>
            <a:pPr algn="ctr"/>
            <a:r>
              <a:rPr lang="en-US" sz="5400" dirty="0"/>
              <a:t>K Means Clustering</a:t>
            </a:r>
            <a:endParaRPr lang="en-US" sz="5400" dirty="0"/>
          </a:p>
        </p:txBody>
      </p:sp>
      <p:sp>
        <p:nvSpPr>
          <p:cNvPr id="2" name="TextBox 1"/>
          <p:cNvSpPr txBox="1"/>
          <p:nvPr/>
        </p:nvSpPr>
        <p:spPr>
          <a:xfrm>
            <a:off x="251520" y="1412776"/>
            <a:ext cx="8640960" cy="5047536"/>
          </a:xfrm>
          <a:prstGeom prst="rect">
            <a:avLst/>
          </a:prstGeom>
          <a:noFill/>
        </p:spPr>
        <p:txBody>
          <a:bodyPr wrap="square" rtlCol="0">
            <a:spAutoFit/>
          </a:bodyPr>
          <a:lstStyle/>
          <a:p>
            <a:r>
              <a:rPr lang="el-GR" sz="2300" dirty="0"/>
              <a:t>Μπορούμε να ερμηνεύσουμε ποιοτικά το αποτέλεσμα από το παραπάνω γράφημα, με τον αλγόριθμο να χωρίζει τους νομούς:</a:t>
            </a:r>
            <a:endParaRPr lang="en-US" sz="2300" dirty="0"/>
          </a:p>
          <a:p>
            <a:pPr marL="285750" lvl="0" indent="-285750">
              <a:buFont typeface="Arial" panose="020B0604020202020204" pitchFamily="34" charset="0"/>
              <a:buChar char="•"/>
            </a:pPr>
            <a:r>
              <a:rPr lang="el-GR" sz="2300" dirty="0"/>
              <a:t>Σε αυτούς που παράγουν σε μεγάλες ποσότητες (&gt;200 </a:t>
            </a:r>
            <a:r>
              <a:rPr lang="en-US" sz="2300" dirty="0" err="1"/>
              <a:t>tn</a:t>
            </a:r>
            <a:r>
              <a:rPr lang="el-GR" sz="2300" dirty="0"/>
              <a:t>) πορτοκαλιά και παρόμοια φρούτα - </a:t>
            </a:r>
            <a:r>
              <a:rPr lang="en-US" sz="2300" dirty="0"/>
              <a:t>Cluster </a:t>
            </a:r>
            <a:r>
              <a:rPr lang="el-GR" sz="2300" dirty="0"/>
              <a:t>1</a:t>
            </a:r>
            <a:endParaRPr lang="en-US" sz="2300" dirty="0"/>
          </a:p>
          <a:p>
            <a:pPr marL="285750" lvl="0" indent="-285750">
              <a:buFont typeface="Arial" panose="020B0604020202020204" pitchFamily="34" charset="0"/>
              <a:buChar char="•"/>
            </a:pPr>
            <a:r>
              <a:rPr lang="el-GR" sz="2300" dirty="0"/>
              <a:t>Σε αυτούς που παράγουν σε μεγάλες ποσότητες και κατά κύριο λόγο ελιές </a:t>
            </a:r>
            <a:r>
              <a:rPr lang="en-US" sz="2300" dirty="0"/>
              <a:t>Cluster </a:t>
            </a:r>
            <a:r>
              <a:rPr lang="el-GR" sz="2300" dirty="0"/>
              <a:t>2</a:t>
            </a:r>
            <a:endParaRPr lang="en-US" sz="2300" dirty="0"/>
          </a:p>
          <a:p>
            <a:pPr marL="285750" lvl="0" indent="-285750">
              <a:buFont typeface="Arial" panose="020B0604020202020204" pitchFamily="34" charset="0"/>
              <a:buChar char="•"/>
            </a:pPr>
            <a:r>
              <a:rPr lang="el-GR" sz="2300" dirty="0"/>
              <a:t>Σε αυτούς που παράγουν σε μικρή (50-60 </a:t>
            </a:r>
            <a:r>
              <a:rPr lang="en-US" sz="2300" dirty="0" err="1"/>
              <a:t>tn</a:t>
            </a:r>
            <a:r>
              <a:rPr lang="el-GR" sz="2300" dirty="0"/>
              <a:t>) ποσότητες και κατά κύριο λόγο ελιές </a:t>
            </a:r>
            <a:r>
              <a:rPr lang="en-US" sz="2300" dirty="0"/>
              <a:t>Cluster </a:t>
            </a:r>
            <a:r>
              <a:rPr lang="el-GR" sz="2300" dirty="0"/>
              <a:t>3</a:t>
            </a:r>
            <a:endParaRPr lang="en-US" sz="2300" dirty="0"/>
          </a:p>
          <a:p>
            <a:pPr marL="285750" lvl="0" indent="-285750">
              <a:buFont typeface="Arial" panose="020B0604020202020204" pitchFamily="34" charset="0"/>
              <a:buChar char="•"/>
            </a:pPr>
            <a:r>
              <a:rPr lang="el-GR" sz="2300" dirty="0"/>
              <a:t>Στους νομούς με πολύ μικρή αγροτική παραγωγή (συνολικά &lt; 100</a:t>
            </a:r>
            <a:r>
              <a:rPr lang="en-US" sz="2300" dirty="0" err="1"/>
              <a:t>tn</a:t>
            </a:r>
            <a:r>
              <a:rPr lang="el-GR" sz="2300" dirty="0"/>
              <a:t>) </a:t>
            </a:r>
            <a:r>
              <a:rPr lang="en-US" sz="2300" dirty="0"/>
              <a:t>Cluster </a:t>
            </a:r>
            <a:r>
              <a:rPr lang="el-GR" sz="2300" dirty="0"/>
              <a:t>4</a:t>
            </a:r>
            <a:endParaRPr lang="en-US" sz="2300" dirty="0"/>
          </a:p>
          <a:p>
            <a:pPr marL="285750" lvl="0" indent="-285750">
              <a:buFont typeface="Arial" panose="020B0604020202020204" pitchFamily="34" charset="0"/>
              <a:buChar char="•"/>
            </a:pPr>
            <a:r>
              <a:rPr lang="el-GR" sz="2300" dirty="0"/>
              <a:t>Σε αυτούς που παράγουν σε μεγάλες ποσότητες ροδάκινα </a:t>
            </a:r>
            <a:r>
              <a:rPr lang="en-US" sz="2300" dirty="0"/>
              <a:t>Cluster </a:t>
            </a:r>
            <a:r>
              <a:rPr lang="el-GR" sz="2300" dirty="0"/>
              <a:t>5</a:t>
            </a:r>
            <a:endParaRPr lang="en-US" sz="2300" dirty="0"/>
          </a:p>
          <a:p>
            <a:pPr marL="285750" lvl="0" indent="-285750">
              <a:buFont typeface="Arial" panose="020B0604020202020204" pitchFamily="34" charset="0"/>
              <a:buChar char="•"/>
            </a:pPr>
            <a:r>
              <a:rPr lang="el-GR" sz="2300" dirty="0"/>
              <a:t>Σε αυτούς που παράγουν σε μεσαίες (&lt;200 </a:t>
            </a:r>
            <a:r>
              <a:rPr lang="en-US" sz="2300" dirty="0" err="1"/>
              <a:t>tn</a:t>
            </a:r>
            <a:r>
              <a:rPr lang="el-GR" sz="2300" dirty="0"/>
              <a:t> &amp; &gt;80 </a:t>
            </a:r>
            <a:r>
              <a:rPr lang="en-US" sz="2300" dirty="0" err="1"/>
              <a:t>tn</a:t>
            </a:r>
            <a:r>
              <a:rPr lang="el-GR" sz="2300" dirty="0"/>
              <a:t>) ποσότητες σταφύλια </a:t>
            </a:r>
            <a:r>
              <a:rPr lang="en-US" sz="2300" dirty="0"/>
              <a:t>Cluster </a:t>
            </a:r>
            <a:r>
              <a:rPr lang="el-GR" sz="2300" dirty="0"/>
              <a:t>6 </a:t>
            </a:r>
            <a:endParaRPr lang="en-US" sz="2300" dirty="0"/>
          </a:p>
          <a:p>
            <a:endParaRPr lang="en-US" sz="2300" dirty="0"/>
          </a:p>
        </p:txBody>
      </p:sp>
    </p:spTree>
    <p:extLst>
      <p:ext uri="{BB962C8B-B14F-4D97-AF65-F5344CB8AC3E}">
        <p14:creationId xmlns:p14="http://schemas.microsoft.com/office/powerpoint/2010/main" val="3282711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5536" y="260648"/>
            <a:ext cx="8496944" cy="923330"/>
          </a:xfrm>
          <a:prstGeom prst="rect">
            <a:avLst/>
          </a:prstGeom>
          <a:noFill/>
        </p:spPr>
        <p:txBody>
          <a:bodyPr wrap="square" rtlCol="0">
            <a:spAutoFit/>
          </a:bodyPr>
          <a:lstStyle/>
          <a:p>
            <a:pPr algn="ctr"/>
            <a:r>
              <a:rPr lang="en-US" sz="5400" dirty="0"/>
              <a:t>K Means Clustering</a:t>
            </a:r>
            <a:endParaRPr lang="en-US" sz="5400" dirty="0"/>
          </a:p>
        </p:txBody>
      </p:sp>
      <p:sp>
        <p:nvSpPr>
          <p:cNvPr id="2" name="TextBox 1"/>
          <p:cNvSpPr txBox="1"/>
          <p:nvPr/>
        </p:nvSpPr>
        <p:spPr>
          <a:xfrm>
            <a:off x="251520" y="1412776"/>
            <a:ext cx="8640960" cy="5047536"/>
          </a:xfrm>
          <a:prstGeom prst="rect">
            <a:avLst/>
          </a:prstGeom>
          <a:noFill/>
        </p:spPr>
        <p:txBody>
          <a:bodyPr wrap="square" rtlCol="0">
            <a:spAutoFit/>
          </a:bodyPr>
          <a:lstStyle/>
          <a:p>
            <a:r>
              <a:rPr lang="el-GR" sz="2300" dirty="0"/>
              <a:t>Μπορούμε να ερμηνεύσουμε ποιοτικά το αποτέλεσμα από το παραπάνω γράφημα, με τον αλγόριθμο να χωρίζει τους νομούς:</a:t>
            </a:r>
            <a:endParaRPr lang="en-US" sz="2300" dirty="0"/>
          </a:p>
          <a:p>
            <a:pPr marL="285750" lvl="0" indent="-285750">
              <a:buFont typeface="Arial" panose="020B0604020202020204" pitchFamily="34" charset="0"/>
              <a:buChar char="•"/>
            </a:pPr>
            <a:r>
              <a:rPr lang="el-GR" sz="2300" dirty="0"/>
              <a:t>Σε αυτούς που παράγουν σε μεγάλες ποσότητες (&gt;200 </a:t>
            </a:r>
            <a:r>
              <a:rPr lang="en-US" sz="2300" dirty="0" err="1"/>
              <a:t>tn</a:t>
            </a:r>
            <a:r>
              <a:rPr lang="el-GR" sz="2300" dirty="0"/>
              <a:t>) πορτοκαλιά και παρόμοια φρούτα - </a:t>
            </a:r>
            <a:r>
              <a:rPr lang="en-US" sz="2300" dirty="0"/>
              <a:t>Cluster </a:t>
            </a:r>
            <a:r>
              <a:rPr lang="el-GR" sz="2300" dirty="0"/>
              <a:t>1</a:t>
            </a:r>
            <a:endParaRPr lang="en-US" sz="2300" dirty="0"/>
          </a:p>
          <a:p>
            <a:pPr marL="285750" lvl="0" indent="-285750">
              <a:buFont typeface="Arial" panose="020B0604020202020204" pitchFamily="34" charset="0"/>
              <a:buChar char="•"/>
            </a:pPr>
            <a:r>
              <a:rPr lang="el-GR" sz="2300" dirty="0"/>
              <a:t>Σε αυτούς που παράγουν σε μεγάλες ποσότητες και κατά κύριο λόγο ελιές </a:t>
            </a:r>
            <a:r>
              <a:rPr lang="en-US" sz="2300" dirty="0"/>
              <a:t>Cluster </a:t>
            </a:r>
            <a:r>
              <a:rPr lang="el-GR" sz="2300" dirty="0"/>
              <a:t>2</a:t>
            </a:r>
            <a:endParaRPr lang="en-US" sz="2300" dirty="0"/>
          </a:p>
          <a:p>
            <a:pPr marL="285750" lvl="0" indent="-285750">
              <a:buFont typeface="Arial" panose="020B0604020202020204" pitchFamily="34" charset="0"/>
              <a:buChar char="•"/>
            </a:pPr>
            <a:r>
              <a:rPr lang="el-GR" sz="2300" dirty="0"/>
              <a:t>Σε αυτούς που παράγουν σε μικρή (50-60 </a:t>
            </a:r>
            <a:r>
              <a:rPr lang="en-US" sz="2300" dirty="0" err="1"/>
              <a:t>tn</a:t>
            </a:r>
            <a:r>
              <a:rPr lang="el-GR" sz="2300" dirty="0"/>
              <a:t>) ποσότητες και κατά κύριο λόγο ελιές </a:t>
            </a:r>
            <a:r>
              <a:rPr lang="en-US" sz="2300" dirty="0"/>
              <a:t>Cluster </a:t>
            </a:r>
            <a:r>
              <a:rPr lang="el-GR" sz="2300" dirty="0"/>
              <a:t>3</a:t>
            </a:r>
            <a:endParaRPr lang="en-US" sz="2300" dirty="0"/>
          </a:p>
          <a:p>
            <a:pPr marL="285750" lvl="0" indent="-285750">
              <a:buFont typeface="Arial" panose="020B0604020202020204" pitchFamily="34" charset="0"/>
              <a:buChar char="•"/>
            </a:pPr>
            <a:r>
              <a:rPr lang="el-GR" sz="2300" dirty="0"/>
              <a:t>Στους νομούς με πολύ μικρή αγροτική παραγωγή (συνολικά &lt; 100</a:t>
            </a:r>
            <a:r>
              <a:rPr lang="en-US" sz="2300" dirty="0" err="1"/>
              <a:t>tn</a:t>
            </a:r>
            <a:r>
              <a:rPr lang="el-GR" sz="2300" dirty="0"/>
              <a:t>) </a:t>
            </a:r>
            <a:r>
              <a:rPr lang="en-US" sz="2300" dirty="0"/>
              <a:t>Cluster </a:t>
            </a:r>
            <a:r>
              <a:rPr lang="el-GR" sz="2300" dirty="0"/>
              <a:t>4</a:t>
            </a:r>
            <a:endParaRPr lang="en-US" sz="2300" dirty="0"/>
          </a:p>
          <a:p>
            <a:pPr marL="285750" lvl="0" indent="-285750">
              <a:buFont typeface="Arial" panose="020B0604020202020204" pitchFamily="34" charset="0"/>
              <a:buChar char="•"/>
            </a:pPr>
            <a:r>
              <a:rPr lang="el-GR" sz="2300" dirty="0"/>
              <a:t>Σε αυτούς που παράγουν σε μεγάλες ποσότητες ροδάκινα </a:t>
            </a:r>
            <a:r>
              <a:rPr lang="en-US" sz="2300" dirty="0"/>
              <a:t>Cluster </a:t>
            </a:r>
            <a:r>
              <a:rPr lang="el-GR" sz="2300" dirty="0"/>
              <a:t>5</a:t>
            </a:r>
            <a:endParaRPr lang="en-US" sz="2300" dirty="0"/>
          </a:p>
          <a:p>
            <a:pPr marL="285750" lvl="0" indent="-285750">
              <a:buFont typeface="Arial" panose="020B0604020202020204" pitchFamily="34" charset="0"/>
              <a:buChar char="•"/>
            </a:pPr>
            <a:r>
              <a:rPr lang="el-GR" sz="2300" dirty="0"/>
              <a:t>Σε αυτούς που παράγουν σε μεσαίες (&lt;200 </a:t>
            </a:r>
            <a:r>
              <a:rPr lang="en-US" sz="2300" dirty="0" err="1"/>
              <a:t>tn</a:t>
            </a:r>
            <a:r>
              <a:rPr lang="el-GR" sz="2300" dirty="0"/>
              <a:t> &amp; &gt;80 </a:t>
            </a:r>
            <a:r>
              <a:rPr lang="en-US" sz="2300" dirty="0" err="1"/>
              <a:t>tn</a:t>
            </a:r>
            <a:r>
              <a:rPr lang="el-GR" sz="2300" dirty="0"/>
              <a:t>) ποσότητες σταφύλια </a:t>
            </a:r>
            <a:r>
              <a:rPr lang="en-US" sz="2300" dirty="0"/>
              <a:t>Cluster </a:t>
            </a:r>
            <a:r>
              <a:rPr lang="el-GR" sz="2300" dirty="0"/>
              <a:t>6 </a:t>
            </a:r>
            <a:endParaRPr lang="en-US" sz="2300" dirty="0"/>
          </a:p>
          <a:p>
            <a:endParaRPr lang="en-US" sz="2300" dirty="0"/>
          </a:p>
        </p:txBody>
      </p:sp>
    </p:spTree>
    <p:extLst>
      <p:ext uri="{BB962C8B-B14F-4D97-AF65-F5344CB8AC3E}">
        <p14:creationId xmlns:p14="http://schemas.microsoft.com/office/powerpoint/2010/main" val="1035120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5536" y="260648"/>
            <a:ext cx="8496944" cy="923330"/>
          </a:xfrm>
          <a:prstGeom prst="rect">
            <a:avLst/>
          </a:prstGeom>
          <a:noFill/>
        </p:spPr>
        <p:txBody>
          <a:bodyPr wrap="square" rtlCol="0">
            <a:spAutoFit/>
          </a:bodyPr>
          <a:lstStyle/>
          <a:p>
            <a:pPr algn="ctr"/>
            <a:r>
              <a:rPr lang="en-US" sz="5400" dirty="0" smtClean="0"/>
              <a:t>Regression Trees</a:t>
            </a:r>
            <a:endParaRPr lang="en-US" sz="5400" dirty="0"/>
          </a:p>
        </p:txBody>
      </p:sp>
      <p:pic>
        <p:nvPicPr>
          <p:cNvPr id="4" name="Picture"/>
          <p:cNvPicPr/>
          <p:nvPr/>
        </p:nvPicPr>
        <p:blipFill>
          <a:blip r:embed="rId2"/>
          <a:stretch>
            <a:fillRect/>
          </a:stretch>
        </p:blipFill>
        <p:spPr bwMode="auto">
          <a:xfrm>
            <a:off x="179512" y="1700808"/>
            <a:ext cx="4610100" cy="3695700"/>
          </a:xfrm>
          <a:prstGeom prst="rect">
            <a:avLst/>
          </a:prstGeom>
          <a:noFill/>
          <a:ln w="9525">
            <a:noFill/>
            <a:headEnd/>
            <a:tailEnd/>
          </a:ln>
        </p:spPr>
      </p:pic>
      <p:pic>
        <p:nvPicPr>
          <p:cNvPr id="5" name="Picture"/>
          <p:cNvPicPr/>
          <p:nvPr/>
        </p:nvPicPr>
        <p:blipFill>
          <a:blip r:embed="rId3"/>
          <a:stretch>
            <a:fillRect/>
          </a:stretch>
        </p:blipFill>
        <p:spPr bwMode="auto">
          <a:xfrm>
            <a:off x="4859238" y="2084673"/>
            <a:ext cx="4033242" cy="2927970"/>
          </a:xfrm>
          <a:prstGeom prst="rect">
            <a:avLst/>
          </a:prstGeom>
          <a:noFill/>
          <a:ln w="9525">
            <a:noFill/>
            <a:headEnd/>
            <a:tailEnd/>
          </a:ln>
        </p:spPr>
      </p:pic>
      <p:sp>
        <p:nvSpPr>
          <p:cNvPr id="2" name="TextBox 1"/>
          <p:cNvSpPr txBox="1"/>
          <p:nvPr/>
        </p:nvSpPr>
        <p:spPr>
          <a:xfrm>
            <a:off x="611560" y="5396508"/>
            <a:ext cx="8280920"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t>Train 2/3 </a:t>
            </a:r>
            <a:r>
              <a:rPr lang="el-GR" sz="2800" dirty="0" smtClean="0"/>
              <a:t>του</a:t>
            </a:r>
            <a:r>
              <a:rPr lang="en-US" sz="2800" dirty="0" smtClean="0"/>
              <a:t> dataset, MSE </a:t>
            </a:r>
            <a:r>
              <a:rPr lang="el-GR" sz="2800" dirty="0"/>
              <a:t>1.9</a:t>
            </a:r>
            <a:r>
              <a:rPr lang="en-US" sz="2800" dirty="0" smtClean="0"/>
              <a:t>e^</a:t>
            </a:r>
            <a:r>
              <a:rPr lang="el-GR" sz="2800" dirty="0" smtClean="0"/>
              <a:t>10</a:t>
            </a:r>
            <a:r>
              <a:rPr lang="en-US" sz="2800" dirty="0" smtClean="0"/>
              <a:t>!</a:t>
            </a:r>
            <a:r>
              <a:rPr lang="el-GR" sz="2800" dirty="0" smtClean="0"/>
              <a:t> </a:t>
            </a:r>
            <a:endParaRPr lang="en-US" sz="2800" dirty="0"/>
          </a:p>
        </p:txBody>
      </p:sp>
    </p:spTree>
    <p:extLst>
      <p:ext uri="{BB962C8B-B14F-4D97-AF65-F5344CB8AC3E}">
        <p14:creationId xmlns:p14="http://schemas.microsoft.com/office/powerpoint/2010/main" val="1073403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5536" y="260648"/>
            <a:ext cx="8496944" cy="923330"/>
          </a:xfrm>
          <a:prstGeom prst="rect">
            <a:avLst/>
          </a:prstGeom>
          <a:noFill/>
        </p:spPr>
        <p:txBody>
          <a:bodyPr wrap="square" rtlCol="0">
            <a:spAutoFit/>
          </a:bodyPr>
          <a:lstStyle/>
          <a:p>
            <a:pPr algn="ctr"/>
            <a:r>
              <a:rPr lang="en-US" sz="5400" dirty="0" smtClean="0"/>
              <a:t>Classification Trees</a:t>
            </a:r>
            <a:endParaRPr lang="en-US" sz="5400" dirty="0"/>
          </a:p>
        </p:txBody>
      </p:sp>
      <p:sp>
        <p:nvSpPr>
          <p:cNvPr id="2" name="TextBox 1"/>
          <p:cNvSpPr txBox="1"/>
          <p:nvPr/>
        </p:nvSpPr>
        <p:spPr>
          <a:xfrm>
            <a:off x="611560" y="5396508"/>
            <a:ext cx="8280920"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t>Ensemble </a:t>
            </a:r>
            <a:r>
              <a:rPr lang="el-GR" sz="2800" dirty="0" smtClean="0"/>
              <a:t>με 1000 </a:t>
            </a:r>
            <a:r>
              <a:rPr lang="en-US" sz="2800" dirty="0" smtClean="0"/>
              <a:t>classification trees</a:t>
            </a:r>
            <a:endParaRPr lang="en-US" sz="2800" dirty="0"/>
          </a:p>
        </p:txBody>
      </p:sp>
      <p:pic>
        <p:nvPicPr>
          <p:cNvPr id="6" name="Picture 5" descr="C:\Users\kaniballos\Documents\Ergasies triminou\Ergasia Bratsas\teliki ergasia\Forest.tiff"/>
          <p:cNvPicPr/>
          <p:nvPr/>
        </p:nvPicPr>
        <p:blipFill>
          <a:blip r:embed="rId2">
            <a:extLst>
              <a:ext uri="{28A0092B-C50C-407E-A947-70E740481C1C}">
                <a14:useLocalDpi xmlns:a14="http://schemas.microsoft.com/office/drawing/2010/main" val="0"/>
              </a:ext>
            </a:extLst>
          </a:blip>
          <a:srcRect/>
          <a:stretch>
            <a:fillRect/>
          </a:stretch>
        </p:blipFill>
        <p:spPr bwMode="auto">
          <a:xfrm>
            <a:off x="-3488" y="1183978"/>
            <a:ext cx="6015648" cy="4212530"/>
          </a:xfrm>
          <a:prstGeom prst="rect">
            <a:avLst/>
          </a:prstGeom>
          <a:noFill/>
          <a:ln>
            <a:noFill/>
          </a:ln>
        </p:spPr>
      </p:pic>
      <p:sp>
        <p:nvSpPr>
          <p:cNvPr id="3" name="Rectangle 2"/>
          <p:cNvSpPr/>
          <p:nvPr/>
        </p:nvSpPr>
        <p:spPr>
          <a:xfrm>
            <a:off x="5987925" y="2022935"/>
            <a:ext cx="3438128" cy="2554545"/>
          </a:xfrm>
          <a:prstGeom prst="rect">
            <a:avLst/>
          </a:prstGeom>
        </p:spPr>
        <p:txBody>
          <a:bodyPr wrap="square">
            <a:spAutoFit/>
          </a:bodyPr>
          <a:lstStyle/>
          <a:p>
            <a:pPr algn="just" latinLnBrk="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l-GR" sz="2000" b="1" dirty="0">
                <a:solidFill>
                  <a:srgbClr val="000000"/>
                </a:solidFill>
                <a:ea typeface="Times New Roman" panose="02020603050405020304" pitchFamily="18" charset="0"/>
                <a:cs typeface="Courier New" panose="02070309020205020404" pitchFamily="49" charset="0"/>
              </a:rPr>
              <a:t> </a:t>
            </a:r>
            <a:r>
              <a:rPr lang="en-US" sz="2000" b="1" dirty="0">
                <a:solidFill>
                  <a:srgbClr val="000000"/>
                </a:solidFill>
                <a:ea typeface="Times New Roman" panose="02020603050405020304" pitchFamily="18" charset="0"/>
                <a:cs typeface="Courier New" panose="02070309020205020404" pitchFamily="49" charset="0"/>
              </a:rPr>
              <a:t>Low High</a:t>
            </a:r>
            <a:endParaRPr lang="en-US" sz="2000" b="1" dirty="0">
              <a:ea typeface="Cambria" panose="02040503050406030204" pitchFamily="18" charset="0"/>
              <a:cs typeface="Times New Roman" panose="02020603050405020304" pitchFamily="18" charset="0"/>
            </a:endParaRPr>
          </a:p>
          <a:p>
            <a:pPr algn="just" latinLnBrk="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b="1" dirty="0">
                <a:solidFill>
                  <a:srgbClr val="000000"/>
                </a:solidFill>
                <a:ea typeface="Times New Roman" panose="02020603050405020304" pitchFamily="18" charset="0"/>
                <a:cs typeface="Courier New" panose="02070309020205020404" pitchFamily="49" charset="0"/>
              </a:rPr>
              <a:t>  Low    </a:t>
            </a:r>
            <a:r>
              <a:rPr lang="en-US" sz="2000" dirty="0">
                <a:solidFill>
                  <a:srgbClr val="000000"/>
                </a:solidFill>
                <a:ea typeface="Times New Roman" panose="02020603050405020304" pitchFamily="18" charset="0"/>
                <a:cs typeface="Courier New" panose="02070309020205020404" pitchFamily="49" charset="0"/>
              </a:rPr>
              <a:t>5    1</a:t>
            </a:r>
            <a:endParaRPr lang="en-US" sz="2000" dirty="0">
              <a:ea typeface="Cambria" panose="02040503050406030204" pitchFamily="18" charset="0"/>
              <a:cs typeface="Times New Roman" panose="02020603050405020304" pitchFamily="18" charset="0"/>
            </a:endParaRPr>
          </a:p>
          <a:p>
            <a:pPr algn="just" latinLnBrk="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a:solidFill>
                  <a:srgbClr val="000000"/>
                </a:solidFill>
                <a:ea typeface="Times New Roman" panose="02020603050405020304" pitchFamily="18" charset="0"/>
                <a:cs typeface="Courier New" panose="02070309020205020404" pitchFamily="49" charset="0"/>
              </a:rPr>
              <a:t>  </a:t>
            </a:r>
            <a:r>
              <a:rPr lang="en-US" sz="2000" b="1" dirty="0">
                <a:solidFill>
                  <a:srgbClr val="000000"/>
                </a:solidFill>
                <a:ea typeface="Times New Roman" panose="02020603050405020304" pitchFamily="18" charset="0"/>
                <a:cs typeface="Courier New" panose="02070309020205020404" pitchFamily="49" charset="0"/>
              </a:rPr>
              <a:t>High</a:t>
            </a:r>
            <a:r>
              <a:rPr lang="en-US" sz="2000" dirty="0">
                <a:solidFill>
                  <a:srgbClr val="000000"/>
                </a:solidFill>
                <a:ea typeface="Times New Roman" panose="02020603050405020304" pitchFamily="18" charset="0"/>
                <a:cs typeface="Courier New" panose="02070309020205020404" pitchFamily="49" charset="0"/>
              </a:rPr>
              <a:t>   5    6</a:t>
            </a:r>
            <a:endParaRPr lang="en-US" sz="2000" dirty="0">
              <a:ea typeface="Cambria" panose="02040503050406030204" pitchFamily="18" charset="0"/>
              <a:cs typeface="Times New Roman" panose="02020603050405020304" pitchFamily="18" charset="0"/>
            </a:endParaRPr>
          </a:p>
          <a:p>
            <a:pPr algn="just" latinLnBrk="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a:solidFill>
                  <a:srgbClr val="000000"/>
                </a:solidFill>
                <a:ea typeface="Times New Roman" panose="02020603050405020304" pitchFamily="18" charset="0"/>
                <a:cs typeface="Courier New" panose="02070309020205020404" pitchFamily="49" charset="0"/>
              </a:rPr>
              <a:t>                                        </a:t>
            </a:r>
            <a:endParaRPr lang="en-US" sz="2000" dirty="0">
              <a:ea typeface="Cambria" panose="02040503050406030204" pitchFamily="18" charset="0"/>
              <a:cs typeface="Times New Roman" panose="02020603050405020304" pitchFamily="18" charset="0"/>
            </a:endParaRPr>
          </a:p>
          <a:p>
            <a:pPr algn="just" latinLnBrk="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smtClean="0">
                <a:solidFill>
                  <a:srgbClr val="000000"/>
                </a:solidFill>
                <a:ea typeface="Times New Roman" panose="02020603050405020304" pitchFamily="18" charset="0"/>
                <a:cs typeface="Courier New" panose="02070309020205020404" pitchFamily="49" charset="0"/>
              </a:rPr>
              <a:t>Accuracy </a:t>
            </a:r>
            <a:r>
              <a:rPr lang="en-US" sz="2000" dirty="0">
                <a:solidFill>
                  <a:srgbClr val="000000"/>
                </a:solidFill>
                <a:ea typeface="Times New Roman" panose="02020603050405020304" pitchFamily="18" charset="0"/>
                <a:cs typeface="Courier New" panose="02070309020205020404" pitchFamily="49" charset="0"/>
              </a:rPr>
              <a:t>: 0.647         </a:t>
            </a:r>
            <a:endParaRPr lang="en-US" sz="2000" dirty="0">
              <a:ea typeface="Cambria" panose="02040503050406030204" pitchFamily="18" charset="0"/>
              <a:cs typeface="Times New Roman" panose="02020603050405020304" pitchFamily="18" charset="0"/>
            </a:endParaRPr>
          </a:p>
          <a:p>
            <a:pPr algn="just" latinLnBrk="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smtClean="0">
                <a:solidFill>
                  <a:srgbClr val="000000"/>
                </a:solidFill>
                <a:ea typeface="Times New Roman" panose="02020603050405020304" pitchFamily="18" charset="0"/>
                <a:cs typeface="Courier New" panose="02070309020205020404" pitchFamily="49" charset="0"/>
              </a:rPr>
              <a:t>95</a:t>
            </a:r>
            <a:r>
              <a:rPr lang="en-US" sz="2000" dirty="0">
                <a:solidFill>
                  <a:srgbClr val="000000"/>
                </a:solidFill>
                <a:ea typeface="Times New Roman" panose="02020603050405020304" pitchFamily="18" charset="0"/>
                <a:cs typeface="Courier New" panose="02070309020205020404" pitchFamily="49" charset="0"/>
              </a:rPr>
              <a:t>% CI : (0.383, 0.858)</a:t>
            </a:r>
            <a:endParaRPr lang="en-US" sz="2000" dirty="0">
              <a:ea typeface="Cambria" panose="02040503050406030204" pitchFamily="18" charset="0"/>
              <a:cs typeface="Times New Roman" panose="02020603050405020304" pitchFamily="18" charset="0"/>
            </a:endParaRPr>
          </a:p>
          <a:p>
            <a:pPr algn="just" latinLnBrk="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smtClean="0">
                <a:solidFill>
                  <a:srgbClr val="000000"/>
                </a:solidFill>
                <a:ea typeface="Times New Roman" panose="02020603050405020304" pitchFamily="18" charset="0"/>
                <a:cs typeface="Courier New" panose="02070309020205020404" pitchFamily="49" charset="0"/>
              </a:rPr>
              <a:t>No </a:t>
            </a:r>
            <a:r>
              <a:rPr lang="en-US" sz="2000" dirty="0">
                <a:solidFill>
                  <a:srgbClr val="000000"/>
                </a:solidFill>
                <a:ea typeface="Times New Roman" panose="02020603050405020304" pitchFamily="18" charset="0"/>
                <a:cs typeface="Courier New" panose="02070309020205020404" pitchFamily="49" charset="0"/>
              </a:rPr>
              <a:t>Information Rate : 0.588         </a:t>
            </a:r>
            <a:endParaRPr lang="en-US" sz="2000" dirty="0">
              <a:ea typeface="Cambria" panose="02040503050406030204" pitchFamily="18" charset="0"/>
              <a:cs typeface="Times New Roman" panose="02020603050405020304" pitchFamily="18" charset="0"/>
            </a:endParaRPr>
          </a:p>
          <a:p>
            <a:pPr algn="just" latinLnBrk="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smtClean="0">
                <a:solidFill>
                  <a:srgbClr val="000000"/>
                </a:solidFill>
                <a:ea typeface="Times New Roman" panose="02020603050405020304" pitchFamily="18" charset="0"/>
                <a:cs typeface="Courier New" panose="02070309020205020404" pitchFamily="49" charset="0"/>
              </a:rPr>
              <a:t>P-Value </a:t>
            </a:r>
            <a:r>
              <a:rPr lang="en-US" sz="2000" dirty="0">
                <a:solidFill>
                  <a:srgbClr val="000000"/>
                </a:solidFill>
                <a:ea typeface="Times New Roman" panose="02020603050405020304" pitchFamily="18" charset="0"/>
                <a:cs typeface="Courier New" panose="02070309020205020404" pitchFamily="49" charset="0"/>
              </a:rPr>
              <a:t>[</a:t>
            </a:r>
            <a:r>
              <a:rPr lang="en-US" sz="2000" dirty="0" err="1">
                <a:solidFill>
                  <a:srgbClr val="000000"/>
                </a:solidFill>
                <a:ea typeface="Times New Roman" panose="02020603050405020304" pitchFamily="18" charset="0"/>
                <a:cs typeface="Courier New" panose="02070309020205020404" pitchFamily="49" charset="0"/>
              </a:rPr>
              <a:t>Acc</a:t>
            </a:r>
            <a:r>
              <a:rPr lang="en-US" sz="2000" dirty="0">
                <a:solidFill>
                  <a:srgbClr val="000000"/>
                </a:solidFill>
                <a:ea typeface="Times New Roman" panose="02020603050405020304" pitchFamily="18" charset="0"/>
                <a:cs typeface="Courier New" panose="02070309020205020404" pitchFamily="49" charset="0"/>
              </a:rPr>
              <a:t> &gt; NIR] : 0.409 </a:t>
            </a:r>
            <a:endParaRPr lang="en-US" sz="2000" dirty="0"/>
          </a:p>
        </p:txBody>
      </p:sp>
    </p:spTree>
    <p:extLst>
      <p:ext uri="{BB962C8B-B14F-4D97-AF65-F5344CB8AC3E}">
        <p14:creationId xmlns:p14="http://schemas.microsoft.com/office/powerpoint/2010/main" val="512944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5536" y="260648"/>
            <a:ext cx="8496944" cy="923330"/>
          </a:xfrm>
          <a:prstGeom prst="rect">
            <a:avLst/>
          </a:prstGeom>
          <a:noFill/>
        </p:spPr>
        <p:txBody>
          <a:bodyPr wrap="square" rtlCol="0">
            <a:spAutoFit/>
          </a:bodyPr>
          <a:lstStyle/>
          <a:p>
            <a:pPr algn="ctr"/>
            <a:r>
              <a:rPr lang="en-US" sz="5400" dirty="0" smtClean="0"/>
              <a:t>Support Vector Machines</a:t>
            </a:r>
            <a:endParaRPr lang="en-US" sz="5400" dirty="0"/>
          </a:p>
        </p:txBody>
      </p:sp>
      <p:sp>
        <p:nvSpPr>
          <p:cNvPr id="2" name="TextBox 1"/>
          <p:cNvSpPr txBox="1"/>
          <p:nvPr/>
        </p:nvSpPr>
        <p:spPr>
          <a:xfrm>
            <a:off x="0" y="5396508"/>
            <a:ext cx="8892480"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t>Linear </a:t>
            </a:r>
            <a:r>
              <a:rPr lang="el-GR" sz="2800" dirty="0" smtClean="0"/>
              <a:t>Πυρήνας που προέκυψε από </a:t>
            </a:r>
            <a:r>
              <a:rPr lang="en-US" sz="2800" dirty="0" smtClean="0"/>
              <a:t>10 fold CV tuning</a:t>
            </a:r>
            <a:endParaRPr lang="en-US" sz="2800" dirty="0"/>
          </a:p>
        </p:txBody>
      </p:sp>
      <p:pic>
        <p:nvPicPr>
          <p:cNvPr id="8" name="Picture"/>
          <p:cNvPicPr/>
          <p:nvPr/>
        </p:nvPicPr>
        <p:blipFill>
          <a:blip r:embed="rId2"/>
          <a:stretch>
            <a:fillRect/>
          </a:stretch>
        </p:blipFill>
        <p:spPr bwMode="auto">
          <a:xfrm>
            <a:off x="1331243" y="1052736"/>
            <a:ext cx="6625530" cy="4224114"/>
          </a:xfrm>
          <a:prstGeom prst="rect">
            <a:avLst/>
          </a:prstGeom>
          <a:noFill/>
          <a:ln w="9525">
            <a:noFill/>
            <a:headEnd/>
            <a:tailEnd/>
          </a:ln>
        </p:spPr>
      </p:pic>
    </p:spTree>
    <p:extLst>
      <p:ext uri="{BB962C8B-B14F-4D97-AF65-F5344CB8AC3E}">
        <p14:creationId xmlns:p14="http://schemas.microsoft.com/office/powerpoint/2010/main" val="256539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5536" y="260648"/>
            <a:ext cx="8496944" cy="923330"/>
          </a:xfrm>
          <a:prstGeom prst="rect">
            <a:avLst/>
          </a:prstGeom>
          <a:noFill/>
        </p:spPr>
        <p:txBody>
          <a:bodyPr wrap="square" rtlCol="0">
            <a:spAutoFit/>
          </a:bodyPr>
          <a:lstStyle/>
          <a:p>
            <a:pPr algn="ctr"/>
            <a:r>
              <a:rPr lang="en-US" sz="5400" dirty="0" smtClean="0"/>
              <a:t>Support Vector Machines</a:t>
            </a:r>
            <a:endParaRPr lang="en-US" sz="5400" dirty="0"/>
          </a:p>
        </p:txBody>
      </p:sp>
      <p:sp>
        <p:nvSpPr>
          <p:cNvPr id="2" name="TextBox 1"/>
          <p:cNvSpPr txBox="1"/>
          <p:nvPr/>
        </p:nvSpPr>
        <p:spPr>
          <a:xfrm>
            <a:off x="0" y="5396508"/>
            <a:ext cx="8892480"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t>Radial </a:t>
            </a:r>
            <a:r>
              <a:rPr lang="el-GR" sz="2800" dirty="0" smtClean="0"/>
              <a:t>Πυρήνας που προέκυψε από </a:t>
            </a:r>
            <a:r>
              <a:rPr lang="en-US" sz="2800" dirty="0" smtClean="0"/>
              <a:t>10 fold CV tuning</a:t>
            </a:r>
            <a:endParaRPr lang="en-US" sz="2800" dirty="0"/>
          </a:p>
        </p:txBody>
      </p:sp>
      <p:pic>
        <p:nvPicPr>
          <p:cNvPr id="5" name="Picture"/>
          <p:cNvPicPr/>
          <p:nvPr/>
        </p:nvPicPr>
        <p:blipFill>
          <a:blip r:embed="rId2"/>
          <a:stretch>
            <a:fillRect/>
          </a:stretch>
        </p:blipFill>
        <p:spPr bwMode="auto">
          <a:xfrm>
            <a:off x="1511263" y="1186417"/>
            <a:ext cx="6265490" cy="4224114"/>
          </a:xfrm>
          <a:prstGeom prst="rect">
            <a:avLst/>
          </a:prstGeom>
          <a:noFill/>
          <a:ln w="9525">
            <a:noFill/>
            <a:headEnd/>
            <a:tailEnd/>
          </a:ln>
        </p:spPr>
      </p:pic>
    </p:spTree>
    <p:extLst>
      <p:ext uri="{BB962C8B-B14F-4D97-AF65-F5344CB8AC3E}">
        <p14:creationId xmlns:p14="http://schemas.microsoft.com/office/powerpoint/2010/main" val="2646807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1520" y="2132856"/>
            <a:ext cx="9001000" cy="923330"/>
          </a:xfrm>
          <a:prstGeom prst="rect">
            <a:avLst/>
          </a:prstGeom>
          <a:noFill/>
        </p:spPr>
        <p:txBody>
          <a:bodyPr wrap="square" rtlCol="0">
            <a:spAutoFit/>
          </a:bodyPr>
          <a:lstStyle/>
          <a:p>
            <a:pPr algn="ctr"/>
            <a:r>
              <a:rPr lang="el-GR" sz="5400" dirty="0" smtClean="0"/>
              <a:t>Ευχαριστώ για τον χρόνο σας!</a:t>
            </a:r>
            <a:endParaRPr lang="en-US" sz="5400" dirty="0"/>
          </a:p>
        </p:txBody>
      </p:sp>
    </p:spTree>
    <p:extLst>
      <p:ext uri="{BB962C8B-B14F-4D97-AF65-F5344CB8AC3E}">
        <p14:creationId xmlns:p14="http://schemas.microsoft.com/office/powerpoint/2010/main" val="3176192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5536" y="260648"/>
            <a:ext cx="8496944" cy="1107996"/>
          </a:xfrm>
          <a:prstGeom prst="rect">
            <a:avLst/>
          </a:prstGeom>
          <a:noFill/>
        </p:spPr>
        <p:txBody>
          <a:bodyPr wrap="square" rtlCol="0">
            <a:spAutoFit/>
          </a:bodyPr>
          <a:lstStyle/>
          <a:p>
            <a:pPr algn="ctr"/>
            <a:r>
              <a:rPr lang="en-US" sz="6600" dirty="0" smtClean="0"/>
              <a:t>Dataset</a:t>
            </a:r>
            <a:endParaRPr lang="en-US" sz="6600" dirty="0"/>
          </a:p>
        </p:txBody>
      </p:sp>
      <p:sp>
        <p:nvSpPr>
          <p:cNvPr id="8" name="TextBox 7"/>
          <p:cNvSpPr txBox="1"/>
          <p:nvPr/>
        </p:nvSpPr>
        <p:spPr>
          <a:xfrm>
            <a:off x="251520" y="1412776"/>
            <a:ext cx="8496944" cy="4832092"/>
          </a:xfrm>
          <a:prstGeom prst="rect">
            <a:avLst/>
          </a:prstGeom>
          <a:noFill/>
        </p:spPr>
        <p:txBody>
          <a:bodyPr wrap="square" rtlCol="0">
            <a:spAutoFit/>
          </a:bodyPr>
          <a:lstStyle/>
          <a:p>
            <a:r>
              <a:rPr lang="el-GR" sz="2200" dirty="0"/>
              <a:t>Τα δεδομένα αποτελούνται από 23 μεταβλητές, από τις οποίες 14 είναι ποσοτικές και 2 ποιοτικές:</a:t>
            </a:r>
            <a:endParaRPr lang="en-US" sz="2200" dirty="0"/>
          </a:p>
          <a:p>
            <a:pPr lvl="0"/>
            <a:r>
              <a:rPr lang="el-GR" sz="2200" dirty="0" smtClean="0"/>
              <a:t>1)Ποιοτικές </a:t>
            </a:r>
            <a:r>
              <a:rPr lang="el-GR" sz="2200" dirty="0"/>
              <a:t>μεταβλητές:</a:t>
            </a:r>
            <a:endParaRPr lang="en-US" sz="2200" dirty="0"/>
          </a:p>
          <a:p>
            <a:pPr marL="285750" lvl="0" indent="-285750">
              <a:buFont typeface="Arial" panose="020B0604020202020204" pitchFamily="34" charset="0"/>
              <a:buChar char="•"/>
            </a:pPr>
            <a:r>
              <a:rPr lang="el-GR" sz="2200" dirty="0"/>
              <a:t>Το σύνολο των νομών στην Ελληνική επικράτεια</a:t>
            </a:r>
            <a:endParaRPr lang="en-US" sz="2200" dirty="0"/>
          </a:p>
          <a:p>
            <a:pPr marL="285750" lvl="0" indent="-285750">
              <a:buFont typeface="Arial" panose="020B0604020202020204" pitchFamily="34" charset="0"/>
              <a:buChar char="•"/>
            </a:pPr>
            <a:r>
              <a:rPr lang="el-GR" sz="2200" dirty="0"/>
              <a:t>Το σύνολο των περιφερειών της χώρας</a:t>
            </a:r>
            <a:endParaRPr lang="en-US" sz="2200" dirty="0"/>
          </a:p>
          <a:p>
            <a:endParaRPr lang="el-GR" sz="2200" dirty="0" smtClean="0"/>
          </a:p>
          <a:p>
            <a:r>
              <a:rPr lang="el-GR" sz="2200" dirty="0" smtClean="0"/>
              <a:t>2)Ποσοτικές </a:t>
            </a:r>
            <a:r>
              <a:rPr lang="el-GR" sz="2200" dirty="0"/>
              <a:t>μεταβλητές: </a:t>
            </a:r>
            <a:endParaRPr lang="en-US" sz="2200" dirty="0"/>
          </a:p>
          <a:p>
            <a:pPr marL="285750" lvl="0" indent="-285750">
              <a:buFont typeface="Arial" panose="020B0604020202020204" pitchFamily="34" charset="0"/>
              <a:buChar char="•"/>
            </a:pPr>
            <a:r>
              <a:rPr lang="el-GR" sz="2200" dirty="0"/>
              <a:t>Αριθμός αγροτικών εκμεταλλεύσεων στην Ελλάδα</a:t>
            </a:r>
            <a:endParaRPr lang="en-US" sz="2200" dirty="0"/>
          </a:p>
          <a:p>
            <a:pPr marL="285750" lvl="0" indent="-285750">
              <a:buFont typeface="Arial" panose="020B0604020202020204" pitchFamily="34" charset="0"/>
              <a:buChar char="•"/>
            </a:pPr>
            <a:r>
              <a:rPr lang="el-GR" sz="2200" dirty="0"/>
              <a:t>Έκταση σε στρέμματα των αγροτικών εκτάσεων, των βοσκοτόπων και του κάθε νομού</a:t>
            </a:r>
            <a:endParaRPr lang="en-US" sz="2200" dirty="0"/>
          </a:p>
          <a:p>
            <a:pPr marL="285750" lvl="0" indent="-285750">
              <a:buFont typeface="Arial" panose="020B0604020202020204" pitchFamily="34" charset="0"/>
              <a:buChar char="•"/>
            </a:pPr>
            <a:r>
              <a:rPr lang="el-GR" sz="2200" dirty="0"/>
              <a:t>Αριθμός εργαζομένων σε αγροτικές εκμεταλλεύσεις και σύνολο των ημερών που εργάστηκε.</a:t>
            </a:r>
            <a:endParaRPr lang="en-US" sz="2200" dirty="0"/>
          </a:p>
          <a:p>
            <a:pPr marL="285750" lvl="0" indent="-285750">
              <a:buFont typeface="Arial" panose="020B0604020202020204" pitchFamily="34" charset="0"/>
              <a:buChar char="•"/>
            </a:pPr>
            <a:r>
              <a:rPr lang="el-GR" sz="2200" dirty="0"/>
              <a:t>Η αγροτική παραγωγή κάθε νομού σε προϊόντα που παράγονται από δέντρα</a:t>
            </a:r>
            <a:endParaRPr lang="en-US" sz="2200" dirty="0"/>
          </a:p>
        </p:txBody>
      </p:sp>
    </p:spTree>
    <p:extLst>
      <p:ext uri="{BB962C8B-B14F-4D97-AF65-F5344CB8AC3E}">
        <p14:creationId xmlns:p14="http://schemas.microsoft.com/office/powerpoint/2010/main" val="2055425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5536" y="260648"/>
            <a:ext cx="8496944" cy="1107996"/>
          </a:xfrm>
          <a:prstGeom prst="rect">
            <a:avLst/>
          </a:prstGeom>
          <a:noFill/>
        </p:spPr>
        <p:txBody>
          <a:bodyPr wrap="square" rtlCol="0">
            <a:spAutoFit/>
          </a:bodyPr>
          <a:lstStyle/>
          <a:p>
            <a:pPr algn="ctr"/>
            <a:r>
              <a:rPr lang="en-US" sz="6600" dirty="0" smtClean="0"/>
              <a:t>Dataset</a:t>
            </a:r>
            <a:endParaRPr lang="en-US" sz="6600" dirty="0"/>
          </a:p>
        </p:txBody>
      </p:sp>
      <p:sp>
        <p:nvSpPr>
          <p:cNvPr id="8" name="TextBox 7"/>
          <p:cNvSpPr txBox="1"/>
          <p:nvPr/>
        </p:nvSpPr>
        <p:spPr>
          <a:xfrm>
            <a:off x="251520" y="1700808"/>
            <a:ext cx="8496944" cy="4154984"/>
          </a:xfrm>
          <a:prstGeom prst="rect">
            <a:avLst/>
          </a:prstGeom>
          <a:noFill/>
        </p:spPr>
        <p:txBody>
          <a:bodyPr wrap="square" rtlCol="0">
            <a:spAutoFit/>
          </a:bodyPr>
          <a:lstStyle/>
          <a:p>
            <a:pPr marL="342900" indent="-342900">
              <a:buFont typeface="Arial" panose="020B0604020202020204" pitchFamily="34" charset="0"/>
              <a:buChar char="•"/>
            </a:pPr>
            <a:r>
              <a:rPr lang="el-GR" sz="2400" dirty="0"/>
              <a:t>Διακρίνονται 4 κατηγορίες εργαζομένων: Οι ιδιοκτήτες και οι οικογένειες τους, οι μόνιμοι και οι εποχιακοί εργαζόμενοι καθώς και μια κατηγορία που περιέχει οποιαδήποτε άλλη περίπτωση όπως πχ. την εθελοντική εργασία στα πλαίσια </a:t>
            </a:r>
            <a:r>
              <a:rPr lang="el-GR" sz="2400" dirty="0" err="1"/>
              <a:t>αγροτουρισμού</a:t>
            </a:r>
            <a:r>
              <a:rPr lang="el-GR" sz="2400" dirty="0"/>
              <a:t> και την δωρεάν αλληλοβοήθεια μεταξύ αγροτών. </a:t>
            </a:r>
            <a:endParaRPr lang="el-GR" sz="2400" dirty="0" smtClean="0"/>
          </a:p>
          <a:p>
            <a:pPr marL="342900" indent="-342900">
              <a:buFont typeface="Arial" panose="020B0604020202020204" pitchFamily="34" charset="0"/>
              <a:buChar char="•"/>
            </a:pPr>
            <a:endParaRPr lang="el-GR" sz="2400" dirty="0" smtClean="0"/>
          </a:p>
          <a:p>
            <a:pPr marL="342900" indent="-342900">
              <a:buFont typeface="Arial" panose="020B0604020202020204" pitchFamily="34" charset="0"/>
              <a:buChar char="•"/>
            </a:pPr>
            <a:r>
              <a:rPr lang="el-GR" sz="2400" dirty="0" smtClean="0"/>
              <a:t>Τα </a:t>
            </a:r>
            <a:r>
              <a:rPr lang="el-GR" sz="2400" dirty="0"/>
              <a:t>αγροτικά προϊόντα προέρχονται από διάφορα δέντρα τα οποία μπορούμε να τα χωρίσουμε σε 7 κατηγορίες: </a:t>
            </a:r>
            <a:r>
              <a:rPr lang="el-GR" sz="2400" dirty="0" err="1"/>
              <a:t>Μηλοειδή</a:t>
            </a:r>
            <a:r>
              <a:rPr lang="el-GR" sz="2400" dirty="0"/>
              <a:t>, </a:t>
            </a:r>
            <a:r>
              <a:rPr lang="el-GR" sz="2400" dirty="0" err="1"/>
              <a:t>Ροδακινοειδή</a:t>
            </a:r>
            <a:r>
              <a:rPr lang="el-GR" sz="2400" dirty="0"/>
              <a:t>, </a:t>
            </a:r>
            <a:r>
              <a:rPr lang="el-GR" sz="2400" dirty="0" err="1"/>
              <a:t>Ακρόδρυα</a:t>
            </a:r>
            <a:r>
              <a:rPr lang="el-GR" sz="2400" dirty="0"/>
              <a:t>, Εσπεριδοειδή,  Ελιές, Αμπέλια και Άλλα. </a:t>
            </a:r>
            <a:endParaRPr lang="en-US" sz="2400" dirty="0"/>
          </a:p>
        </p:txBody>
      </p:sp>
    </p:spTree>
    <p:extLst>
      <p:ext uri="{BB962C8B-B14F-4D97-AF65-F5344CB8AC3E}">
        <p14:creationId xmlns:p14="http://schemas.microsoft.com/office/powerpoint/2010/main" val="414905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5536" y="260648"/>
            <a:ext cx="8496944" cy="830997"/>
          </a:xfrm>
          <a:prstGeom prst="rect">
            <a:avLst/>
          </a:prstGeom>
          <a:noFill/>
        </p:spPr>
        <p:txBody>
          <a:bodyPr wrap="square" rtlCol="0">
            <a:spAutoFit/>
          </a:bodyPr>
          <a:lstStyle/>
          <a:p>
            <a:pPr algn="ctr"/>
            <a:r>
              <a:rPr lang="el-GR" sz="4800" dirty="0" smtClean="0"/>
              <a:t>Περιγραφική Στατιστική</a:t>
            </a:r>
            <a:endParaRPr lang="en-US" sz="4800" dirty="0"/>
          </a:p>
        </p:txBody>
      </p:sp>
      <p:sp>
        <p:nvSpPr>
          <p:cNvPr id="8" name="TextBox 7"/>
          <p:cNvSpPr txBox="1"/>
          <p:nvPr/>
        </p:nvSpPr>
        <p:spPr>
          <a:xfrm>
            <a:off x="251520" y="1700808"/>
            <a:ext cx="8496944" cy="830997"/>
          </a:xfrm>
          <a:prstGeom prst="rect">
            <a:avLst/>
          </a:prstGeom>
          <a:noFill/>
        </p:spPr>
        <p:txBody>
          <a:bodyPr wrap="square" rtlCol="0">
            <a:spAutoFit/>
          </a:bodyPr>
          <a:lstStyle/>
          <a:p>
            <a:pPr lvl="0" eaLnBrk="0" fontAlgn="base" hangingPunct="0">
              <a:spcBef>
                <a:spcPct val="0"/>
              </a:spcBef>
              <a:spcAft>
                <a:spcPct val="0"/>
              </a:spcAft>
            </a:pPr>
            <a:r>
              <a:rPr lang="el-GR" altLang="en-US" sz="2400" dirty="0">
                <a:latin typeface="Cambria" panose="02040503050406030204" pitchFamily="18" charset="0"/>
                <a:ea typeface="Cambria" panose="02040503050406030204" pitchFamily="18" charset="0"/>
                <a:cs typeface="Times New Roman" panose="02020603050405020304" pitchFamily="18" charset="0"/>
              </a:rPr>
              <a:t>Περιγραφικά στατιστικά στοιχεία σχετικά με τις εκμεταλλεύσεις :</a:t>
            </a:r>
            <a:endParaRPr lang="el-GR" altLang="en-US" sz="3600" dirty="0">
              <a:latin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731180635"/>
              </p:ext>
            </p:extLst>
          </p:nvPr>
        </p:nvGraphicFramePr>
        <p:xfrm>
          <a:off x="53752" y="2531805"/>
          <a:ext cx="9090248" cy="3351315"/>
        </p:xfrm>
        <a:graphic>
          <a:graphicData uri="http://schemas.openxmlformats.org/drawingml/2006/table">
            <a:tbl>
              <a:tblPr firstRow="1" firstCol="1" lastRow="1" lastCol="1">
                <a:tableStyleId>{0660B408-B3CF-4A94-85FC-2B1E0A45F4A2}</a:tableStyleId>
              </a:tblPr>
              <a:tblGrid>
                <a:gridCol w="1558068">
                  <a:extLst>
                    <a:ext uri="{9D8B030D-6E8A-4147-A177-3AD203B41FA5}">
                      <a16:colId xmlns:a16="http://schemas.microsoft.com/office/drawing/2014/main" val="2660224951"/>
                    </a:ext>
                  </a:extLst>
                </a:gridCol>
                <a:gridCol w="1038106">
                  <a:extLst>
                    <a:ext uri="{9D8B030D-6E8A-4147-A177-3AD203B41FA5}">
                      <a16:colId xmlns:a16="http://schemas.microsoft.com/office/drawing/2014/main" val="3924237504"/>
                    </a:ext>
                  </a:extLst>
                </a:gridCol>
                <a:gridCol w="916297">
                  <a:extLst>
                    <a:ext uri="{9D8B030D-6E8A-4147-A177-3AD203B41FA5}">
                      <a16:colId xmlns:a16="http://schemas.microsoft.com/office/drawing/2014/main" val="114849515"/>
                    </a:ext>
                  </a:extLst>
                </a:gridCol>
                <a:gridCol w="907206">
                  <a:extLst>
                    <a:ext uri="{9D8B030D-6E8A-4147-A177-3AD203B41FA5}">
                      <a16:colId xmlns:a16="http://schemas.microsoft.com/office/drawing/2014/main" val="515220888"/>
                    </a:ext>
                  </a:extLst>
                </a:gridCol>
                <a:gridCol w="649045">
                  <a:extLst>
                    <a:ext uri="{9D8B030D-6E8A-4147-A177-3AD203B41FA5}">
                      <a16:colId xmlns:a16="http://schemas.microsoft.com/office/drawing/2014/main" val="1778524385"/>
                    </a:ext>
                  </a:extLst>
                </a:gridCol>
                <a:gridCol w="778125">
                  <a:extLst>
                    <a:ext uri="{9D8B030D-6E8A-4147-A177-3AD203B41FA5}">
                      <a16:colId xmlns:a16="http://schemas.microsoft.com/office/drawing/2014/main" val="3683225322"/>
                    </a:ext>
                  </a:extLst>
                </a:gridCol>
                <a:gridCol w="778125">
                  <a:extLst>
                    <a:ext uri="{9D8B030D-6E8A-4147-A177-3AD203B41FA5}">
                      <a16:colId xmlns:a16="http://schemas.microsoft.com/office/drawing/2014/main" val="734375283"/>
                    </a:ext>
                  </a:extLst>
                </a:gridCol>
                <a:gridCol w="649045">
                  <a:extLst>
                    <a:ext uri="{9D8B030D-6E8A-4147-A177-3AD203B41FA5}">
                      <a16:colId xmlns:a16="http://schemas.microsoft.com/office/drawing/2014/main" val="3525299622"/>
                    </a:ext>
                  </a:extLst>
                </a:gridCol>
                <a:gridCol w="910842">
                  <a:extLst>
                    <a:ext uri="{9D8B030D-6E8A-4147-A177-3AD203B41FA5}">
                      <a16:colId xmlns:a16="http://schemas.microsoft.com/office/drawing/2014/main" val="1943966649"/>
                    </a:ext>
                  </a:extLst>
                </a:gridCol>
                <a:gridCol w="905389">
                  <a:extLst>
                    <a:ext uri="{9D8B030D-6E8A-4147-A177-3AD203B41FA5}">
                      <a16:colId xmlns:a16="http://schemas.microsoft.com/office/drawing/2014/main" val="1606898235"/>
                    </a:ext>
                  </a:extLst>
                </a:gridCol>
              </a:tblGrid>
              <a:tr h="462999">
                <a:tc>
                  <a:txBody>
                    <a:bodyPr/>
                    <a:lstStyle/>
                    <a:p>
                      <a:pPr>
                        <a:spcAft>
                          <a:spcPts val="1000"/>
                        </a:spcAft>
                      </a:pPr>
                      <a:r>
                        <a:rPr lang="el-GR" sz="1800">
                          <a:effectLst/>
                        </a:rPr>
                        <a:t> </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nchor="b"/>
                </a:tc>
                <a:tc>
                  <a:txBody>
                    <a:bodyPr/>
                    <a:lstStyle/>
                    <a:p>
                      <a:pPr algn="r">
                        <a:spcBef>
                          <a:spcPts val="180"/>
                        </a:spcBef>
                        <a:spcAft>
                          <a:spcPts val="180"/>
                        </a:spcAft>
                      </a:pPr>
                      <a:r>
                        <a:rPr lang="en-US" sz="1800">
                          <a:effectLst/>
                        </a:rPr>
                        <a:t>mean</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nchor="b"/>
                </a:tc>
                <a:tc>
                  <a:txBody>
                    <a:bodyPr/>
                    <a:lstStyle/>
                    <a:p>
                      <a:pPr algn="r">
                        <a:spcBef>
                          <a:spcPts val="180"/>
                        </a:spcBef>
                        <a:spcAft>
                          <a:spcPts val="180"/>
                        </a:spcAft>
                      </a:pPr>
                      <a:r>
                        <a:rPr lang="en-US" sz="1800">
                          <a:effectLst/>
                        </a:rPr>
                        <a:t>sd</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nchor="b"/>
                </a:tc>
                <a:tc>
                  <a:txBody>
                    <a:bodyPr/>
                    <a:lstStyle/>
                    <a:p>
                      <a:pPr algn="r">
                        <a:spcBef>
                          <a:spcPts val="180"/>
                        </a:spcBef>
                        <a:spcAft>
                          <a:spcPts val="180"/>
                        </a:spcAft>
                      </a:pPr>
                      <a:r>
                        <a:rPr lang="en-US" sz="1800">
                          <a:effectLst/>
                        </a:rPr>
                        <a:t>median</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nchor="b"/>
                </a:tc>
                <a:tc>
                  <a:txBody>
                    <a:bodyPr/>
                    <a:lstStyle/>
                    <a:p>
                      <a:pPr algn="r">
                        <a:spcBef>
                          <a:spcPts val="180"/>
                        </a:spcBef>
                        <a:spcAft>
                          <a:spcPts val="180"/>
                        </a:spcAft>
                      </a:pPr>
                      <a:r>
                        <a:rPr lang="en-US" sz="1800">
                          <a:effectLst/>
                        </a:rPr>
                        <a:t>min</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nchor="b"/>
                </a:tc>
                <a:tc>
                  <a:txBody>
                    <a:bodyPr/>
                    <a:lstStyle/>
                    <a:p>
                      <a:pPr algn="r">
                        <a:spcBef>
                          <a:spcPts val="180"/>
                        </a:spcBef>
                        <a:spcAft>
                          <a:spcPts val="180"/>
                        </a:spcAft>
                      </a:pPr>
                      <a:r>
                        <a:rPr lang="en-US" sz="1800">
                          <a:effectLst/>
                        </a:rPr>
                        <a:t>max</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nchor="b"/>
                </a:tc>
                <a:tc>
                  <a:txBody>
                    <a:bodyPr/>
                    <a:lstStyle/>
                    <a:p>
                      <a:pPr algn="r">
                        <a:spcBef>
                          <a:spcPts val="180"/>
                        </a:spcBef>
                        <a:spcAft>
                          <a:spcPts val="180"/>
                        </a:spcAft>
                      </a:pPr>
                      <a:r>
                        <a:rPr lang="en-US" sz="1800">
                          <a:effectLst/>
                        </a:rPr>
                        <a:t>range</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nchor="b"/>
                </a:tc>
                <a:tc>
                  <a:txBody>
                    <a:bodyPr/>
                    <a:lstStyle/>
                    <a:p>
                      <a:pPr algn="r">
                        <a:spcBef>
                          <a:spcPts val="180"/>
                        </a:spcBef>
                        <a:spcAft>
                          <a:spcPts val="180"/>
                        </a:spcAft>
                      </a:pPr>
                      <a:r>
                        <a:rPr lang="en-US" sz="1800">
                          <a:effectLst/>
                        </a:rPr>
                        <a:t>skew</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nchor="b"/>
                </a:tc>
                <a:tc>
                  <a:txBody>
                    <a:bodyPr/>
                    <a:lstStyle/>
                    <a:p>
                      <a:pPr algn="r">
                        <a:spcBef>
                          <a:spcPts val="180"/>
                        </a:spcBef>
                        <a:spcAft>
                          <a:spcPts val="180"/>
                        </a:spcAft>
                      </a:pPr>
                      <a:r>
                        <a:rPr lang="en-US" sz="1800">
                          <a:effectLst/>
                        </a:rPr>
                        <a:t>kurtosis</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nchor="b"/>
                </a:tc>
                <a:tc>
                  <a:txBody>
                    <a:bodyPr/>
                    <a:lstStyle/>
                    <a:p>
                      <a:pPr algn="r">
                        <a:spcBef>
                          <a:spcPts val="180"/>
                        </a:spcBef>
                        <a:spcAft>
                          <a:spcPts val="180"/>
                        </a:spcAft>
                      </a:pPr>
                      <a:r>
                        <a:rPr lang="en-US" sz="1800">
                          <a:effectLst/>
                        </a:rPr>
                        <a:t>Se</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nchor="b"/>
                </a:tc>
                <a:extLst>
                  <a:ext uri="{0D108BD9-81ED-4DB2-BD59-A6C34878D82A}">
                    <a16:rowId xmlns:a16="http://schemas.microsoft.com/office/drawing/2014/main" val="890863665"/>
                  </a:ext>
                </a:extLst>
              </a:tr>
              <a:tr h="462999">
                <a:tc>
                  <a:txBody>
                    <a:bodyPr/>
                    <a:lstStyle/>
                    <a:p>
                      <a:pPr>
                        <a:spcBef>
                          <a:spcPts val="180"/>
                        </a:spcBef>
                        <a:spcAft>
                          <a:spcPts val="180"/>
                        </a:spcAft>
                      </a:pPr>
                      <a:r>
                        <a:rPr lang="el-GR" sz="1600">
                          <a:effectLst/>
                        </a:rPr>
                        <a:t>Εκμεταλλεύσεις</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14176.6</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8456</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13207</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2266</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42674</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40408</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1.045</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dirty="0">
                          <a:effectLst/>
                        </a:rPr>
                        <a:t>1.083</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dirty="0">
                          <a:effectLst/>
                        </a:rPr>
                        <a:t>1184.0</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extLst>
                  <a:ext uri="{0D108BD9-81ED-4DB2-BD59-A6C34878D82A}">
                    <a16:rowId xmlns:a16="http://schemas.microsoft.com/office/drawing/2014/main" val="1447587330"/>
                  </a:ext>
                </a:extLst>
              </a:tr>
              <a:tr h="462999">
                <a:tc>
                  <a:txBody>
                    <a:bodyPr/>
                    <a:lstStyle/>
                    <a:p>
                      <a:pPr>
                        <a:spcBef>
                          <a:spcPts val="180"/>
                        </a:spcBef>
                        <a:spcAft>
                          <a:spcPts val="180"/>
                        </a:spcAft>
                      </a:pPr>
                      <a:r>
                        <a:rPr lang="el-GR" sz="1600">
                          <a:effectLst/>
                        </a:rPr>
                        <a:t>Με εκτάσεις</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14055.4</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8428</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13036</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2262</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42647</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40385</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1.060</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dirty="0">
                          <a:effectLst/>
                        </a:rPr>
                        <a:t>1.138</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dirty="0">
                          <a:effectLst/>
                        </a:rPr>
                        <a:t>1180.2</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extLst>
                  <a:ext uri="{0D108BD9-81ED-4DB2-BD59-A6C34878D82A}">
                    <a16:rowId xmlns:a16="http://schemas.microsoft.com/office/drawing/2014/main" val="2472217526"/>
                  </a:ext>
                </a:extLst>
              </a:tr>
              <a:tr h="462999">
                <a:tc>
                  <a:txBody>
                    <a:bodyPr/>
                    <a:lstStyle/>
                    <a:p>
                      <a:pPr>
                        <a:spcBef>
                          <a:spcPts val="180"/>
                        </a:spcBef>
                        <a:spcAft>
                          <a:spcPts val="180"/>
                        </a:spcAft>
                      </a:pPr>
                      <a:r>
                        <a:rPr lang="el-GR" sz="1600">
                          <a:effectLst/>
                        </a:rPr>
                        <a:t>Μέγεθος εκτάσεων</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682.0</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431</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559</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40</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1818</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1778</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0.657</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dirty="0">
                          <a:effectLst/>
                        </a:rPr>
                        <a:t>-0.385</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dirty="0">
                          <a:effectLst/>
                        </a:rPr>
                        <a:t>60.3</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extLst>
                  <a:ext uri="{0D108BD9-81ED-4DB2-BD59-A6C34878D82A}">
                    <a16:rowId xmlns:a16="http://schemas.microsoft.com/office/drawing/2014/main" val="2070792559"/>
                  </a:ext>
                </a:extLst>
              </a:tr>
              <a:tr h="462999">
                <a:tc>
                  <a:txBody>
                    <a:bodyPr/>
                    <a:lstStyle/>
                    <a:p>
                      <a:pPr>
                        <a:spcBef>
                          <a:spcPts val="180"/>
                        </a:spcBef>
                        <a:spcAft>
                          <a:spcPts val="180"/>
                        </a:spcAft>
                      </a:pPr>
                      <a:r>
                        <a:rPr lang="el-GR" sz="1600">
                          <a:effectLst/>
                        </a:rPr>
                        <a:t>Βοσκοτόπια</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90.4</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166</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22</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0</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689</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dirty="0">
                          <a:effectLst/>
                        </a:rPr>
                        <a:t>689</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2.529</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5.462</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dirty="0">
                          <a:effectLst/>
                        </a:rPr>
                        <a:t>23.2</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extLst>
                  <a:ext uri="{0D108BD9-81ED-4DB2-BD59-A6C34878D82A}">
                    <a16:rowId xmlns:a16="http://schemas.microsoft.com/office/drawing/2014/main" val="3353707429"/>
                  </a:ext>
                </a:extLst>
              </a:tr>
              <a:tr h="462999">
                <a:tc>
                  <a:txBody>
                    <a:bodyPr/>
                    <a:lstStyle/>
                    <a:p>
                      <a:pPr>
                        <a:spcBef>
                          <a:spcPts val="180"/>
                        </a:spcBef>
                        <a:spcAft>
                          <a:spcPts val="180"/>
                        </a:spcAft>
                      </a:pPr>
                      <a:r>
                        <a:rPr lang="el-GR" sz="1600" dirty="0">
                          <a:effectLst/>
                        </a:rPr>
                        <a:t>Πληθυσμός</a:t>
                      </a:r>
                      <a:endParaRPr lang="en-US" sz="2400" dirty="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214932.4</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527591</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112615</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22506</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3761810</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3739304</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6.026</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a:effectLst/>
                        </a:rPr>
                        <a:t>37.183</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dirty="0">
                          <a:effectLst/>
                        </a:rPr>
                        <a:t>73877.5</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extLst>
                  <a:ext uri="{0D108BD9-81ED-4DB2-BD59-A6C34878D82A}">
                    <a16:rowId xmlns:a16="http://schemas.microsoft.com/office/drawing/2014/main" val="3443649724"/>
                  </a:ext>
                </a:extLst>
              </a:tr>
              <a:tr h="462999">
                <a:tc>
                  <a:txBody>
                    <a:bodyPr/>
                    <a:lstStyle/>
                    <a:p>
                      <a:pPr>
                        <a:spcBef>
                          <a:spcPts val="180"/>
                        </a:spcBef>
                        <a:spcAft>
                          <a:spcPts val="180"/>
                        </a:spcAft>
                      </a:pPr>
                      <a:r>
                        <a:rPr lang="el-GR" sz="1800">
                          <a:effectLst/>
                        </a:rPr>
                        <a:t>Έκταση</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dirty="0">
                          <a:effectLst/>
                        </a:rPr>
                        <a:t>2581.9</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dirty="0">
                          <a:effectLst/>
                        </a:rPr>
                        <a:t>1240</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dirty="0">
                          <a:effectLst/>
                        </a:rPr>
                        <a:t>2519</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dirty="0">
                          <a:effectLst/>
                        </a:rPr>
                        <a:t>356</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dirty="0">
                          <a:effectLst/>
                        </a:rPr>
                        <a:t>5461</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dirty="0">
                          <a:effectLst/>
                        </a:rPr>
                        <a:t>5105</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dirty="0">
                          <a:effectLst/>
                        </a:rPr>
                        <a:t>0.363</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dirty="0">
                          <a:effectLst/>
                        </a:rPr>
                        <a:t>-0.405</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800" dirty="0">
                          <a:effectLst/>
                        </a:rPr>
                        <a:t>173.6</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extLst>
                  <a:ext uri="{0D108BD9-81ED-4DB2-BD59-A6C34878D82A}">
                    <a16:rowId xmlns:a16="http://schemas.microsoft.com/office/drawing/2014/main" val="896292234"/>
                  </a:ext>
                </a:extLst>
              </a:tr>
            </a:tbl>
          </a:graphicData>
        </a:graphic>
      </p:graphicFrame>
    </p:spTree>
    <p:extLst>
      <p:ext uri="{BB962C8B-B14F-4D97-AF65-F5344CB8AC3E}">
        <p14:creationId xmlns:p14="http://schemas.microsoft.com/office/powerpoint/2010/main" val="1657389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5536" y="260648"/>
            <a:ext cx="8496944" cy="923330"/>
          </a:xfrm>
          <a:prstGeom prst="rect">
            <a:avLst/>
          </a:prstGeom>
          <a:noFill/>
        </p:spPr>
        <p:txBody>
          <a:bodyPr wrap="square" rtlCol="0">
            <a:spAutoFit/>
          </a:bodyPr>
          <a:lstStyle/>
          <a:p>
            <a:pPr algn="ctr"/>
            <a:r>
              <a:rPr lang="el-GR" sz="5400" dirty="0"/>
              <a:t>Περιγραφική Στατιστική</a:t>
            </a:r>
            <a:endParaRPr lang="en-US" sz="5400" dirty="0"/>
          </a:p>
        </p:txBody>
      </p:sp>
      <p:sp>
        <p:nvSpPr>
          <p:cNvPr id="8" name="TextBox 7"/>
          <p:cNvSpPr txBox="1"/>
          <p:nvPr/>
        </p:nvSpPr>
        <p:spPr>
          <a:xfrm>
            <a:off x="305312" y="1402884"/>
            <a:ext cx="8496944" cy="830997"/>
          </a:xfrm>
          <a:prstGeom prst="rect">
            <a:avLst/>
          </a:prstGeom>
          <a:noFill/>
        </p:spPr>
        <p:txBody>
          <a:bodyPr wrap="square" rtlCol="0">
            <a:spAutoFit/>
          </a:bodyPr>
          <a:lstStyle/>
          <a:p>
            <a:r>
              <a:rPr lang="el-GR" sz="2400" dirty="0"/>
              <a:t>Περιγραφικά στατιστικά στοιχεία σχετικά </a:t>
            </a:r>
            <a:r>
              <a:rPr lang="el-GR" sz="2400" dirty="0" smtClean="0"/>
              <a:t>με τον </a:t>
            </a:r>
            <a:r>
              <a:rPr lang="el-GR" sz="2400" dirty="0"/>
              <a:t>αριθμό εργαζομένων και τις ημέρες εργασίας :</a:t>
            </a:r>
            <a:endParaRPr lang="en-US" sz="2400" dirty="0"/>
          </a:p>
        </p:txBody>
      </p:sp>
      <p:graphicFrame>
        <p:nvGraphicFramePr>
          <p:cNvPr id="2" name="Table 1"/>
          <p:cNvGraphicFramePr>
            <a:graphicFrameLocks noGrp="1"/>
          </p:cNvGraphicFramePr>
          <p:nvPr>
            <p:extLst>
              <p:ext uri="{D42A27DB-BD31-4B8C-83A1-F6EECF244321}">
                <p14:modId xmlns:p14="http://schemas.microsoft.com/office/powerpoint/2010/main" val="1725492204"/>
              </p:ext>
            </p:extLst>
          </p:nvPr>
        </p:nvGraphicFramePr>
        <p:xfrm>
          <a:off x="2" y="2348880"/>
          <a:ext cx="9143998" cy="4439388"/>
        </p:xfrm>
        <a:graphic>
          <a:graphicData uri="http://schemas.openxmlformats.org/drawingml/2006/table">
            <a:tbl>
              <a:tblPr firstRow="1" firstCol="1" lastRow="1" lastCol="1">
                <a:tableStyleId>{0660B408-B3CF-4A94-85FC-2B1E0A45F4A2}</a:tableStyleId>
              </a:tblPr>
              <a:tblGrid>
                <a:gridCol w="1532536">
                  <a:extLst>
                    <a:ext uri="{9D8B030D-6E8A-4147-A177-3AD203B41FA5}">
                      <a16:colId xmlns:a16="http://schemas.microsoft.com/office/drawing/2014/main" val="4027471362"/>
                    </a:ext>
                  </a:extLst>
                </a:gridCol>
                <a:gridCol w="1020470">
                  <a:extLst>
                    <a:ext uri="{9D8B030D-6E8A-4147-A177-3AD203B41FA5}">
                      <a16:colId xmlns:a16="http://schemas.microsoft.com/office/drawing/2014/main" val="2086271562"/>
                    </a:ext>
                  </a:extLst>
                </a:gridCol>
                <a:gridCol w="899770">
                  <a:extLst>
                    <a:ext uri="{9D8B030D-6E8A-4147-A177-3AD203B41FA5}">
                      <a16:colId xmlns:a16="http://schemas.microsoft.com/office/drawing/2014/main" val="1770442214"/>
                    </a:ext>
                  </a:extLst>
                </a:gridCol>
                <a:gridCol w="890625">
                  <a:extLst>
                    <a:ext uri="{9D8B030D-6E8A-4147-A177-3AD203B41FA5}">
                      <a16:colId xmlns:a16="http://schemas.microsoft.com/office/drawing/2014/main" val="1673004336"/>
                    </a:ext>
                  </a:extLst>
                </a:gridCol>
                <a:gridCol w="638250">
                  <a:extLst>
                    <a:ext uri="{9D8B030D-6E8A-4147-A177-3AD203B41FA5}">
                      <a16:colId xmlns:a16="http://schemas.microsoft.com/office/drawing/2014/main" val="2996614622"/>
                    </a:ext>
                  </a:extLst>
                </a:gridCol>
                <a:gridCol w="764438">
                  <a:extLst>
                    <a:ext uri="{9D8B030D-6E8A-4147-A177-3AD203B41FA5}">
                      <a16:colId xmlns:a16="http://schemas.microsoft.com/office/drawing/2014/main" val="3210607440"/>
                    </a:ext>
                  </a:extLst>
                </a:gridCol>
                <a:gridCol w="885139">
                  <a:extLst>
                    <a:ext uri="{9D8B030D-6E8A-4147-A177-3AD203B41FA5}">
                      <a16:colId xmlns:a16="http://schemas.microsoft.com/office/drawing/2014/main" val="1478285308"/>
                    </a:ext>
                  </a:extLst>
                </a:gridCol>
                <a:gridCol w="662025">
                  <a:extLst>
                    <a:ext uri="{9D8B030D-6E8A-4147-A177-3AD203B41FA5}">
                      <a16:colId xmlns:a16="http://schemas.microsoft.com/office/drawing/2014/main" val="4011720454"/>
                    </a:ext>
                  </a:extLst>
                </a:gridCol>
                <a:gridCol w="927201">
                  <a:extLst>
                    <a:ext uri="{9D8B030D-6E8A-4147-A177-3AD203B41FA5}">
                      <a16:colId xmlns:a16="http://schemas.microsoft.com/office/drawing/2014/main" val="2569055577"/>
                    </a:ext>
                  </a:extLst>
                </a:gridCol>
                <a:gridCol w="923544">
                  <a:extLst>
                    <a:ext uri="{9D8B030D-6E8A-4147-A177-3AD203B41FA5}">
                      <a16:colId xmlns:a16="http://schemas.microsoft.com/office/drawing/2014/main" val="1674883584"/>
                    </a:ext>
                  </a:extLst>
                </a:gridCol>
              </a:tblGrid>
              <a:tr h="424047">
                <a:tc>
                  <a:txBody>
                    <a:bodyPr/>
                    <a:lstStyle/>
                    <a:p>
                      <a:pPr>
                        <a:spcAft>
                          <a:spcPts val="1000"/>
                        </a:spcAft>
                      </a:pPr>
                      <a:r>
                        <a:rPr lang="el-GR" sz="1800">
                          <a:effectLst/>
                        </a:rPr>
                        <a:t> </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nchor="b"/>
                </a:tc>
                <a:tc>
                  <a:txBody>
                    <a:bodyPr/>
                    <a:lstStyle/>
                    <a:p>
                      <a:pPr algn="r">
                        <a:spcBef>
                          <a:spcPts val="180"/>
                        </a:spcBef>
                        <a:spcAft>
                          <a:spcPts val="180"/>
                        </a:spcAft>
                      </a:pPr>
                      <a:r>
                        <a:rPr lang="en-US" sz="1800" dirty="0">
                          <a:effectLst/>
                        </a:rPr>
                        <a:t>mean</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nchor="b"/>
                </a:tc>
                <a:tc>
                  <a:txBody>
                    <a:bodyPr/>
                    <a:lstStyle/>
                    <a:p>
                      <a:pPr algn="r">
                        <a:spcBef>
                          <a:spcPts val="180"/>
                        </a:spcBef>
                        <a:spcAft>
                          <a:spcPts val="180"/>
                        </a:spcAft>
                      </a:pPr>
                      <a:r>
                        <a:rPr lang="en-US" sz="1800">
                          <a:effectLst/>
                        </a:rPr>
                        <a:t>sd</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nchor="b"/>
                </a:tc>
                <a:tc>
                  <a:txBody>
                    <a:bodyPr/>
                    <a:lstStyle/>
                    <a:p>
                      <a:pPr algn="r">
                        <a:spcBef>
                          <a:spcPts val="180"/>
                        </a:spcBef>
                        <a:spcAft>
                          <a:spcPts val="180"/>
                        </a:spcAft>
                      </a:pPr>
                      <a:r>
                        <a:rPr lang="en-US" sz="1800">
                          <a:effectLst/>
                        </a:rPr>
                        <a:t>median</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nchor="b"/>
                </a:tc>
                <a:tc>
                  <a:txBody>
                    <a:bodyPr/>
                    <a:lstStyle/>
                    <a:p>
                      <a:pPr algn="r">
                        <a:spcBef>
                          <a:spcPts val="180"/>
                        </a:spcBef>
                        <a:spcAft>
                          <a:spcPts val="180"/>
                        </a:spcAft>
                      </a:pPr>
                      <a:r>
                        <a:rPr lang="en-US" sz="1800">
                          <a:effectLst/>
                        </a:rPr>
                        <a:t>min</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nchor="b"/>
                </a:tc>
                <a:tc>
                  <a:txBody>
                    <a:bodyPr/>
                    <a:lstStyle/>
                    <a:p>
                      <a:pPr algn="r">
                        <a:spcBef>
                          <a:spcPts val="180"/>
                        </a:spcBef>
                        <a:spcAft>
                          <a:spcPts val="180"/>
                        </a:spcAft>
                      </a:pPr>
                      <a:r>
                        <a:rPr lang="en-US" sz="1800">
                          <a:effectLst/>
                        </a:rPr>
                        <a:t>max</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nchor="b"/>
                </a:tc>
                <a:tc>
                  <a:txBody>
                    <a:bodyPr/>
                    <a:lstStyle/>
                    <a:p>
                      <a:pPr algn="r">
                        <a:spcBef>
                          <a:spcPts val="180"/>
                        </a:spcBef>
                        <a:spcAft>
                          <a:spcPts val="180"/>
                        </a:spcAft>
                      </a:pPr>
                      <a:r>
                        <a:rPr lang="en-US" sz="1800">
                          <a:effectLst/>
                        </a:rPr>
                        <a:t>range</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nchor="b"/>
                </a:tc>
                <a:tc>
                  <a:txBody>
                    <a:bodyPr/>
                    <a:lstStyle/>
                    <a:p>
                      <a:pPr algn="r">
                        <a:spcBef>
                          <a:spcPts val="180"/>
                        </a:spcBef>
                        <a:spcAft>
                          <a:spcPts val="180"/>
                        </a:spcAft>
                      </a:pPr>
                      <a:r>
                        <a:rPr lang="en-US" sz="1800">
                          <a:effectLst/>
                        </a:rPr>
                        <a:t>skew</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nchor="b"/>
                </a:tc>
                <a:tc>
                  <a:txBody>
                    <a:bodyPr/>
                    <a:lstStyle/>
                    <a:p>
                      <a:pPr algn="r">
                        <a:spcBef>
                          <a:spcPts val="180"/>
                        </a:spcBef>
                        <a:spcAft>
                          <a:spcPts val="180"/>
                        </a:spcAft>
                      </a:pPr>
                      <a:r>
                        <a:rPr lang="en-US" sz="1800">
                          <a:effectLst/>
                        </a:rPr>
                        <a:t>kurtosis</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nchor="b"/>
                </a:tc>
                <a:tc>
                  <a:txBody>
                    <a:bodyPr/>
                    <a:lstStyle/>
                    <a:p>
                      <a:pPr algn="r">
                        <a:spcBef>
                          <a:spcPts val="180"/>
                        </a:spcBef>
                        <a:spcAft>
                          <a:spcPts val="180"/>
                        </a:spcAft>
                      </a:pPr>
                      <a:r>
                        <a:rPr lang="en-US" sz="1800">
                          <a:effectLst/>
                        </a:rPr>
                        <a:t>se</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nchor="b"/>
                </a:tc>
                <a:extLst>
                  <a:ext uri="{0D108BD9-81ED-4DB2-BD59-A6C34878D82A}">
                    <a16:rowId xmlns:a16="http://schemas.microsoft.com/office/drawing/2014/main" val="1709375304"/>
                  </a:ext>
                </a:extLst>
              </a:tr>
              <a:tr h="424047">
                <a:tc>
                  <a:txBody>
                    <a:bodyPr/>
                    <a:lstStyle/>
                    <a:p>
                      <a:pPr>
                        <a:spcBef>
                          <a:spcPts val="180"/>
                        </a:spcBef>
                        <a:spcAft>
                          <a:spcPts val="180"/>
                        </a:spcAft>
                      </a:pPr>
                      <a:r>
                        <a:rPr lang="el-GR" sz="1800">
                          <a:effectLst/>
                        </a:rPr>
                        <a:t>Ιδιοκτήτες</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dirty="0">
                          <a:effectLst/>
                        </a:rPr>
                        <a:t>23888</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dirty="0">
                          <a:effectLst/>
                        </a:rPr>
                        <a:t>15903</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dirty="0">
                          <a:effectLst/>
                        </a:rPr>
                        <a:t>21263</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3451</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77182</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73731</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1.22</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1.599</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2226.9</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extLst>
                  <a:ext uri="{0D108BD9-81ED-4DB2-BD59-A6C34878D82A}">
                    <a16:rowId xmlns:a16="http://schemas.microsoft.com/office/drawing/2014/main" val="3737352222"/>
                  </a:ext>
                </a:extLst>
              </a:tr>
              <a:tr h="424047">
                <a:tc>
                  <a:txBody>
                    <a:bodyPr/>
                    <a:lstStyle/>
                    <a:p>
                      <a:pPr>
                        <a:spcBef>
                          <a:spcPts val="180"/>
                        </a:spcBef>
                        <a:spcAft>
                          <a:spcPts val="180"/>
                        </a:spcAft>
                      </a:pPr>
                      <a:r>
                        <a:rPr lang="el-GR" sz="1800">
                          <a:effectLst/>
                        </a:rPr>
                        <a:t>Μέρες </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2287874</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dirty="0">
                          <a:effectLst/>
                        </a:rPr>
                        <a:t>1624718</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dirty="0">
                          <a:effectLst/>
                        </a:rPr>
                        <a:t>1900449</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216840</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7765688</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7548848</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1.13</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1.236</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227506</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extLst>
                  <a:ext uri="{0D108BD9-81ED-4DB2-BD59-A6C34878D82A}">
                    <a16:rowId xmlns:a16="http://schemas.microsoft.com/office/drawing/2014/main" val="2704474705"/>
                  </a:ext>
                </a:extLst>
              </a:tr>
              <a:tr h="424047">
                <a:tc>
                  <a:txBody>
                    <a:bodyPr/>
                    <a:lstStyle/>
                    <a:p>
                      <a:pPr>
                        <a:spcBef>
                          <a:spcPts val="180"/>
                        </a:spcBef>
                        <a:spcAft>
                          <a:spcPts val="180"/>
                        </a:spcAft>
                      </a:pPr>
                      <a:r>
                        <a:rPr lang="el-GR" sz="1800">
                          <a:effectLst/>
                        </a:rPr>
                        <a:t>Σταθεροί εργαζόμενοι</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491</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412</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dirty="0">
                          <a:effectLst/>
                        </a:rPr>
                        <a:t>385</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5</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1723</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1718</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1.19</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0.971</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57.7</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extLst>
                  <a:ext uri="{0D108BD9-81ED-4DB2-BD59-A6C34878D82A}">
                    <a16:rowId xmlns:a16="http://schemas.microsoft.com/office/drawing/2014/main" val="503741984"/>
                  </a:ext>
                </a:extLst>
              </a:tr>
              <a:tr h="424047">
                <a:tc>
                  <a:txBody>
                    <a:bodyPr/>
                    <a:lstStyle/>
                    <a:p>
                      <a:pPr>
                        <a:spcBef>
                          <a:spcPts val="180"/>
                        </a:spcBef>
                        <a:spcAft>
                          <a:spcPts val="180"/>
                        </a:spcAft>
                      </a:pPr>
                      <a:r>
                        <a:rPr lang="el-GR" sz="1800">
                          <a:effectLst/>
                        </a:rPr>
                        <a:t>Μέρες</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101228</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99825</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dirty="0">
                          <a:effectLst/>
                        </a:rPr>
                        <a:t>77888</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925</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515292</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dirty="0">
                          <a:effectLst/>
                        </a:rPr>
                        <a:t>514367</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2.03</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4.824</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13978.3</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extLst>
                  <a:ext uri="{0D108BD9-81ED-4DB2-BD59-A6C34878D82A}">
                    <a16:rowId xmlns:a16="http://schemas.microsoft.com/office/drawing/2014/main" val="2109389649"/>
                  </a:ext>
                </a:extLst>
              </a:tr>
              <a:tr h="424047">
                <a:tc>
                  <a:txBody>
                    <a:bodyPr/>
                    <a:lstStyle/>
                    <a:p>
                      <a:pPr>
                        <a:spcBef>
                          <a:spcPts val="180"/>
                        </a:spcBef>
                        <a:spcAft>
                          <a:spcPts val="180"/>
                        </a:spcAft>
                      </a:pPr>
                      <a:r>
                        <a:rPr lang="el-GR" sz="1800">
                          <a:effectLst/>
                        </a:rPr>
                        <a:t>Εποχιακοί</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17561</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17177</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12369</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dirty="0">
                          <a:effectLst/>
                        </a:rPr>
                        <a:t>313</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69938</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69625</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1.25</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0.714</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2405.2</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extLst>
                  <a:ext uri="{0D108BD9-81ED-4DB2-BD59-A6C34878D82A}">
                    <a16:rowId xmlns:a16="http://schemas.microsoft.com/office/drawing/2014/main" val="1292971798"/>
                  </a:ext>
                </a:extLst>
              </a:tr>
              <a:tr h="424047">
                <a:tc>
                  <a:txBody>
                    <a:bodyPr/>
                    <a:lstStyle/>
                    <a:p>
                      <a:pPr>
                        <a:spcBef>
                          <a:spcPts val="180"/>
                        </a:spcBef>
                        <a:spcAft>
                          <a:spcPts val="180"/>
                        </a:spcAft>
                      </a:pPr>
                      <a:r>
                        <a:rPr lang="el-GR" sz="1800" dirty="0">
                          <a:effectLst/>
                        </a:rPr>
                        <a:t>Μέρες</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244781</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245265</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166752</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dirty="0">
                          <a:effectLst/>
                        </a:rPr>
                        <a:t>2463</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dirty="0">
                          <a:effectLst/>
                        </a:rPr>
                        <a:t>975190</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972727</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1.34</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1.147</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34344.0</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extLst>
                  <a:ext uri="{0D108BD9-81ED-4DB2-BD59-A6C34878D82A}">
                    <a16:rowId xmlns:a16="http://schemas.microsoft.com/office/drawing/2014/main" val="4172999838"/>
                  </a:ext>
                </a:extLst>
              </a:tr>
              <a:tr h="424047">
                <a:tc>
                  <a:txBody>
                    <a:bodyPr/>
                    <a:lstStyle/>
                    <a:p>
                      <a:pPr>
                        <a:spcBef>
                          <a:spcPts val="180"/>
                        </a:spcBef>
                        <a:spcAft>
                          <a:spcPts val="180"/>
                        </a:spcAft>
                      </a:pPr>
                      <a:r>
                        <a:rPr lang="el-GR" sz="1800">
                          <a:effectLst/>
                        </a:rPr>
                        <a:t>Άλλοι</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15094</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14035</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9555</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538</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dirty="0">
                          <a:effectLst/>
                        </a:rPr>
                        <a:t>58842</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dirty="0">
                          <a:effectLst/>
                        </a:rPr>
                        <a:t>58304</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dirty="0">
                          <a:effectLst/>
                        </a:rPr>
                        <a:t>1.35</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dirty="0">
                          <a:effectLst/>
                        </a:rPr>
                        <a:t>1.556</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dirty="0">
                          <a:effectLst/>
                        </a:rPr>
                        <a:t>1965.3</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extLst>
                  <a:ext uri="{0D108BD9-81ED-4DB2-BD59-A6C34878D82A}">
                    <a16:rowId xmlns:a16="http://schemas.microsoft.com/office/drawing/2014/main" val="1225611580"/>
                  </a:ext>
                </a:extLst>
              </a:tr>
              <a:tr h="424047">
                <a:tc>
                  <a:txBody>
                    <a:bodyPr/>
                    <a:lstStyle/>
                    <a:p>
                      <a:pPr>
                        <a:spcBef>
                          <a:spcPts val="180"/>
                        </a:spcBef>
                        <a:spcAft>
                          <a:spcPts val="180"/>
                        </a:spcAft>
                      </a:pPr>
                      <a:r>
                        <a:rPr lang="el-GR" sz="1800">
                          <a:effectLst/>
                        </a:rPr>
                        <a:t>Μέρες</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49380</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40951</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36333</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2636</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172015</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169379</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1.29</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a:effectLst/>
                        </a:rPr>
                        <a:t>1.377</a:t>
                      </a:r>
                      <a:endParaRPr lang="en-US" sz="280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tc>
                  <a:txBody>
                    <a:bodyPr/>
                    <a:lstStyle/>
                    <a:p>
                      <a:pPr algn="r">
                        <a:spcBef>
                          <a:spcPts val="180"/>
                        </a:spcBef>
                        <a:spcAft>
                          <a:spcPts val="180"/>
                        </a:spcAft>
                      </a:pPr>
                      <a:r>
                        <a:rPr lang="en-US" sz="1800" dirty="0">
                          <a:effectLst/>
                        </a:rPr>
                        <a:t>5734.3</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a:txBody>
                  <a:tcPr marL="60158" marR="60158" marT="0" marB="0"/>
                </a:tc>
                <a:extLst>
                  <a:ext uri="{0D108BD9-81ED-4DB2-BD59-A6C34878D82A}">
                    <a16:rowId xmlns:a16="http://schemas.microsoft.com/office/drawing/2014/main" val="4191687934"/>
                  </a:ext>
                </a:extLst>
              </a:tr>
            </a:tbl>
          </a:graphicData>
        </a:graphic>
      </p:graphicFrame>
    </p:spTree>
    <p:extLst>
      <p:ext uri="{BB962C8B-B14F-4D97-AF65-F5344CB8AC3E}">
        <p14:creationId xmlns:p14="http://schemas.microsoft.com/office/powerpoint/2010/main" val="1712443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5536" y="260648"/>
            <a:ext cx="8496944" cy="923330"/>
          </a:xfrm>
          <a:prstGeom prst="rect">
            <a:avLst/>
          </a:prstGeom>
          <a:noFill/>
        </p:spPr>
        <p:txBody>
          <a:bodyPr wrap="square" rtlCol="0">
            <a:spAutoFit/>
          </a:bodyPr>
          <a:lstStyle/>
          <a:p>
            <a:pPr algn="ctr"/>
            <a:r>
              <a:rPr lang="el-GR" sz="5400" dirty="0"/>
              <a:t>Περιγραφική Στατιστική</a:t>
            </a:r>
            <a:endParaRPr lang="en-US" sz="5400" dirty="0"/>
          </a:p>
        </p:txBody>
      </p:sp>
      <p:sp>
        <p:nvSpPr>
          <p:cNvPr id="8" name="TextBox 7"/>
          <p:cNvSpPr txBox="1"/>
          <p:nvPr/>
        </p:nvSpPr>
        <p:spPr>
          <a:xfrm>
            <a:off x="251520" y="1700808"/>
            <a:ext cx="8496944" cy="830997"/>
          </a:xfrm>
          <a:prstGeom prst="rect">
            <a:avLst/>
          </a:prstGeom>
          <a:noFill/>
        </p:spPr>
        <p:txBody>
          <a:bodyPr wrap="square" rtlCol="0">
            <a:spAutoFit/>
          </a:bodyPr>
          <a:lstStyle/>
          <a:p>
            <a:r>
              <a:rPr lang="el-GR" sz="2400" dirty="0"/>
              <a:t>Περιγραφικά στατιστικά στοιχεία σχετικά με  την παραγωγή διάφορων αγροτικών προϊόντων</a:t>
            </a:r>
            <a:r>
              <a:rPr lang="el-GR" sz="2400" dirty="0" smtClean="0"/>
              <a:t>:</a:t>
            </a:r>
            <a:endParaRPr lang="en-US" sz="2400" dirty="0"/>
          </a:p>
        </p:txBody>
      </p:sp>
      <p:graphicFrame>
        <p:nvGraphicFramePr>
          <p:cNvPr id="2" name="Table 1"/>
          <p:cNvGraphicFramePr>
            <a:graphicFrameLocks noGrp="1"/>
          </p:cNvGraphicFramePr>
          <p:nvPr>
            <p:extLst>
              <p:ext uri="{D42A27DB-BD31-4B8C-83A1-F6EECF244321}">
                <p14:modId xmlns:p14="http://schemas.microsoft.com/office/powerpoint/2010/main" val="3598818807"/>
              </p:ext>
            </p:extLst>
          </p:nvPr>
        </p:nvGraphicFramePr>
        <p:xfrm>
          <a:off x="1" y="2636911"/>
          <a:ext cx="9143998" cy="3528392"/>
        </p:xfrm>
        <a:graphic>
          <a:graphicData uri="http://schemas.openxmlformats.org/drawingml/2006/table">
            <a:tbl>
              <a:tblPr firstRow="1" firstCol="1" lastRow="1" lastCol="1">
                <a:tableStyleId>{0660B408-B3CF-4A94-85FC-2B1E0A45F4A2}</a:tableStyleId>
              </a:tblPr>
              <a:tblGrid>
                <a:gridCol w="1567281">
                  <a:extLst>
                    <a:ext uri="{9D8B030D-6E8A-4147-A177-3AD203B41FA5}">
                      <a16:colId xmlns:a16="http://schemas.microsoft.com/office/drawing/2014/main" val="2621945351"/>
                    </a:ext>
                  </a:extLst>
                </a:gridCol>
                <a:gridCol w="1044245">
                  <a:extLst>
                    <a:ext uri="{9D8B030D-6E8A-4147-A177-3AD203B41FA5}">
                      <a16:colId xmlns:a16="http://schemas.microsoft.com/office/drawing/2014/main" val="424436427"/>
                    </a:ext>
                  </a:extLst>
                </a:gridCol>
                <a:gridCol w="921715">
                  <a:extLst>
                    <a:ext uri="{9D8B030D-6E8A-4147-A177-3AD203B41FA5}">
                      <a16:colId xmlns:a16="http://schemas.microsoft.com/office/drawing/2014/main" val="2590027768"/>
                    </a:ext>
                  </a:extLst>
                </a:gridCol>
                <a:gridCol w="912571">
                  <a:extLst>
                    <a:ext uri="{9D8B030D-6E8A-4147-A177-3AD203B41FA5}">
                      <a16:colId xmlns:a16="http://schemas.microsoft.com/office/drawing/2014/main" val="2860882517"/>
                    </a:ext>
                  </a:extLst>
                </a:gridCol>
                <a:gridCol w="652882">
                  <a:extLst>
                    <a:ext uri="{9D8B030D-6E8A-4147-A177-3AD203B41FA5}">
                      <a16:colId xmlns:a16="http://schemas.microsoft.com/office/drawing/2014/main" val="3425225057"/>
                    </a:ext>
                  </a:extLst>
                </a:gridCol>
                <a:gridCol w="782726">
                  <a:extLst>
                    <a:ext uri="{9D8B030D-6E8A-4147-A177-3AD203B41FA5}">
                      <a16:colId xmlns:a16="http://schemas.microsoft.com/office/drawing/2014/main" val="3634872365"/>
                    </a:ext>
                  </a:extLst>
                </a:gridCol>
                <a:gridCol w="782726">
                  <a:extLst>
                    <a:ext uri="{9D8B030D-6E8A-4147-A177-3AD203B41FA5}">
                      <a16:colId xmlns:a16="http://schemas.microsoft.com/office/drawing/2014/main" val="2172628204"/>
                    </a:ext>
                  </a:extLst>
                </a:gridCol>
                <a:gridCol w="652882">
                  <a:extLst>
                    <a:ext uri="{9D8B030D-6E8A-4147-A177-3AD203B41FA5}">
                      <a16:colId xmlns:a16="http://schemas.microsoft.com/office/drawing/2014/main" val="3261845952"/>
                    </a:ext>
                  </a:extLst>
                </a:gridCol>
                <a:gridCol w="916228">
                  <a:extLst>
                    <a:ext uri="{9D8B030D-6E8A-4147-A177-3AD203B41FA5}">
                      <a16:colId xmlns:a16="http://schemas.microsoft.com/office/drawing/2014/main" val="1059879763"/>
                    </a:ext>
                  </a:extLst>
                </a:gridCol>
                <a:gridCol w="910742">
                  <a:extLst>
                    <a:ext uri="{9D8B030D-6E8A-4147-A177-3AD203B41FA5}">
                      <a16:colId xmlns:a16="http://schemas.microsoft.com/office/drawing/2014/main" val="923052179"/>
                    </a:ext>
                  </a:extLst>
                </a:gridCol>
              </a:tblGrid>
              <a:tr h="441049">
                <a:tc>
                  <a:txBody>
                    <a:bodyPr/>
                    <a:lstStyle/>
                    <a:p>
                      <a:pPr>
                        <a:spcAft>
                          <a:spcPts val="1000"/>
                        </a:spcAft>
                      </a:pPr>
                      <a:r>
                        <a:rPr lang="el-GR" sz="1600">
                          <a:effectLst/>
                        </a:rPr>
                        <a:t> </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nchor="b"/>
                </a:tc>
                <a:tc>
                  <a:txBody>
                    <a:bodyPr/>
                    <a:lstStyle/>
                    <a:p>
                      <a:pPr algn="r">
                        <a:spcBef>
                          <a:spcPts val="180"/>
                        </a:spcBef>
                        <a:spcAft>
                          <a:spcPts val="180"/>
                        </a:spcAft>
                      </a:pPr>
                      <a:r>
                        <a:rPr lang="en-US" sz="1600">
                          <a:effectLst/>
                        </a:rPr>
                        <a:t>mean</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nchor="b"/>
                </a:tc>
                <a:tc>
                  <a:txBody>
                    <a:bodyPr/>
                    <a:lstStyle/>
                    <a:p>
                      <a:pPr algn="r">
                        <a:spcBef>
                          <a:spcPts val="180"/>
                        </a:spcBef>
                        <a:spcAft>
                          <a:spcPts val="180"/>
                        </a:spcAft>
                      </a:pPr>
                      <a:r>
                        <a:rPr lang="en-US" sz="1600">
                          <a:effectLst/>
                        </a:rPr>
                        <a:t>sd</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nchor="b"/>
                </a:tc>
                <a:tc>
                  <a:txBody>
                    <a:bodyPr/>
                    <a:lstStyle/>
                    <a:p>
                      <a:pPr algn="r">
                        <a:spcBef>
                          <a:spcPts val="180"/>
                        </a:spcBef>
                        <a:spcAft>
                          <a:spcPts val="180"/>
                        </a:spcAft>
                      </a:pPr>
                      <a:r>
                        <a:rPr lang="en-US" sz="1600">
                          <a:effectLst/>
                        </a:rPr>
                        <a:t>median</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nchor="b"/>
                </a:tc>
                <a:tc>
                  <a:txBody>
                    <a:bodyPr/>
                    <a:lstStyle/>
                    <a:p>
                      <a:pPr algn="r">
                        <a:spcBef>
                          <a:spcPts val="180"/>
                        </a:spcBef>
                        <a:spcAft>
                          <a:spcPts val="180"/>
                        </a:spcAft>
                      </a:pPr>
                      <a:r>
                        <a:rPr lang="en-US" sz="1600">
                          <a:effectLst/>
                        </a:rPr>
                        <a:t>min</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nchor="b"/>
                </a:tc>
                <a:tc>
                  <a:txBody>
                    <a:bodyPr/>
                    <a:lstStyle/>
                    <a:p>
                      <a:pPr algn="r">
                        <a:spcBef>
                          <a:spcPts val="180"/>
                        </a:spcBef>
                        <a:spcAft>
                          <a:spcPts val="180"/>
                        </a:spcAft>
                      </a:pPr>
                      <a:r>
                        <a:rPr lang="en-US" sz="1600">
                          <a:effectLst/>
                        </a:rPr>
                        <a:t>max</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nchor="b"/>
                </a:tc>
                <a:tc>
                  <a:txBody>
                    <a:bodyPr/>
                    <a:lstStyle/>
                    <a:p>
                      <a:pPr algn="r">
                        <a:spcBef>
                          <a:spcPts val="180"/>
                        </a:spcBef>
                        <a:spcAft>
                          <a:spcPts val="180"/>
                        </a:spcAft>
                      </a:pPr>
                      <a:r>
                        <a:rPr lang="en-US" sz="1600">
                          <a:effectLst/>
                        </a:rPr>
                        <a:t>range</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nchor="b"/>
                </a:tc>
                <a:tc>
                  <a:txBody>
                    <a:bodyPr/>
                    <a:lstStyle/>
                    <a:p>
                      <a:pPr algn="r">
                        <a:spcBef>
                          <a:spcPts val="180"/>
                        </a:spcBef>
                        <a:spcAft>
                          <a:spcPts val="180"/>
                        </a:spcAft>
                      </a:pPr>
                      <a:r>
                        <a:rPr lang="en-US" sz="1600">
                          <a:effectLst/>
                        </a:rPr>
                        <a:t>skew</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nchor="b"/>
                </a:tc>
                <a:tc>
                  <a:txBody>
                    <a:bodyPr/>
                    <a:lstStyle/>
                    <a:p>
                      <a:pPr algn="r">
                        <a:spcBef>
                          <a:spcPts val="180"/>
                        </a:spcBef>
                        <a:spcAft>
                          <a:spcPts val="180"/>
                        </a:spcAft>
                      </a:pPr>
                      <a:r>
                        <a:rPr lang="en-US" sz="1600">
                          <a:effectLst/>
                        </a:rPr>
                        <a:t>kurtosis</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nchor="b"/>
                </a:tc>
                <a:tc>
                  <a:txBody>
                    <a:bodyPr/>
                    <a:lstStyle/>
                    <a:p>
                      <a:pPr algn="r">
                        <a:spcBef>
                          <a:spcPts val="180"/>
                        </a:spcBef>
                        <a:spcAft>
                          <a:spcPts val="180"/>
                        </a:spcAft>
                      </a:pPr>
                      <a:r>
                        <a:rPr lang="en-US" sz="1600">
                          <a:effectLst/>
                        </a:rPr>
                        <a:t>se</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nchor="b"/>
                </a:tc>
                <a:extLst>
                  <a:ext uri="{0D108BD9-81ED-4DB2-BD59-A6C34878D82A}">
                    <a16:rowId xmlns:a16="http://schemas.microsoft.com/office/drawing/2014/main" val="1154432513"/>
                  </a:ext>
                </a:extLst>
              </a:tr>
              <a:tr h="441049">
                <a:tc>
                  <a:txBody>
                    <a:bodyPr/>
                    <a:lstStyle/>
                    <a:p>
                      <a:pPr>
                        <a:spcBef>
                          <a:spcPts val="180"/>
                        </a:spcBef>
                        <a:spcAft>
                          <a:spcPts val="180"/>
                        </a:spcAft>
                      </a:pPr>
                      <a:r>
                        <a:rPr lang="el-GR" sz="1600">
                          <a:effectLst/>
                        </a:rPr>
                        <a:t>Μηλοειδή</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6328</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17045</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461</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0</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86279</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86279</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3.44</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11.62</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2387</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extLst>
                  <a:ext uri="{0D108BD9-81ED-4DB2-BD59-A6C34878D82A}">
                    <a16:rowId xmlns:a16="http://schemas.microsoft.com/office/drawing/2014/main" val="3989086332"/>
                  </a:ext>
                </a:extLst>
              </a:tr>
              <a:tr h="441049">
                <a:tc>
                  <a:txBody>
                    <a:bodyPr/>
                    <a:lstStyle/>
                    <a:p>
                      <a:pPr>
                        <a:spcBef>
                          <a:spcPts val="180"/>
                        </a:spcBef>
                        <a:spcAft>
                          <a:spcPts val="180"/>
                        </a:spcAft>
                      </a:pPr>
                      <a:r>
                        <a:rPr lang="el-GR" sz="1600">
                          <a:effectLst/>
                        </a:rPr>
                        <a:t>Ροδακινοειδή</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16323</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66018</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550</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0</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343915</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343915</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4.52</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19.11</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9244</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extLst>
                  <a:ext uri="{0D108BD9-81ED-4DB2-BD59-A6C34878D82A}">
                    <a16:rowId xmlns:a16="http://schemas.microsoft.com/office/drawing/2014/main" val="675876372"/>
                  </a:ext>
                </a:extLst>
              </a:tr>
              <a:tr h="441049">
                <a:tc>
                  <a:txBody>
                    <a:bodyPr/>
                    <a:lstStyle/>
                    <a:p>
                      <a:pPr>
                        <a:spcBef>
                          <a:spcPts val="180"/>
                        </a:spcBef>
                        <a:spcAft>
                          <a:spcPts val="180"/>
                        </a:spcAft>
                      </a:pPr>
                      <a:r>
                        <a:rPr lang="el-GR" sz="1600">
                          <a:effectLst/>
                        </a:rPr>
                        <a:t>Ακρόδρυα</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1612</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2826</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531</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0</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16829</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16829</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3.43</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14.30</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396</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extLst>
                  <a:ext uri="{0D108BD9-81ED-4DB2-BD59-A6C34878D82A}">
                    <a16:rowId xmlns:a16="http://schemas.microsoft.com/office/drawing/2014/main" val="871235259"/>
                  </a:ext>
                </a:extLst>
              </a:tr>
              <a:tr h="441049">
                <a:tc>
                  <a:txBody>
                    <a:bodyPr/>
                    <a:lstStyle/>
                    <a:p>
                      <a:pPr>
                        <a:spcBef>
                          <a:spcPts val="180"/>
                        </a:spcBef>
                        <a:spcAft>
                          <a:spcPts val="180"/>
                        </a:spcAft>
                      </a:pPr>
                      <a:r>
                        <a:rPr lang="el-GR" sz="1600">
                          <a:effectLst/>
                        </a:rPr>
                        <a:t>Εσπεριδοειδή</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21602</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dirty="0">
                          <a:effectLst/>
                        </a:rPr>
                        <a:t>59138</a:t>
                      </a:r>
                      <a:endParaRPr lang="en-US" sz="2400" dirty="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312</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0</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305034</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305034</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3.43</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11.62</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8281</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extLst>
                  <a:ext uri="{0D108BD9-81ED-4DB2-BD59-A6C34878D82A}">
                    <a16:rowId xmlns:a16="http://schemas.microsoft.com/office/drawing/2014/main" val="416618184"/>
                  </a:ext>
                </a:extLst>
              </a:tr>
              <a:tr h="441049">
                <a:tc>
                  <a:txBody>
                    <a:bodyPr/>
                    <a:lstStyle/>
                    <a:p>
                      <a:pPr>
                        <a:spcBef>
                          <a:spcPts val="180"/>
                        </a:spcBef>
                        <a:spcAft>
                          <a:spcPts val="180"/>
                        </a:spcAft>
                      </a:pPr>
                      <a:r>
                        <a:rPr lang="el-GR" sz="1600">
                          <a:effectLst/>
                        </a:rPr>
                        <a:t>Αλλά</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3886</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9270</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291</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0</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51312</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51312</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3.37</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12.29</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1298</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extLst>
                  <a:ext uri="{0D108BD9-81ED-4DB2-BD59-A6C34878D82A}">
                    <a16:rowId xmlns:a16="http://schemas.microsoft.com/office/drawing/2014/main" val="4092361375"/>
                  </a:ext>
                </a:extLst>
              </a:tr>
              <a:tr h="441049">
                <a:tc>
                  <a:txBody>
                    <a:bodyPr/>
                    <a:lstStyle/>
                    <a:p>
                      <a:pPr>
                        <a:spcBef>
                          <a:spcPts val="180"/>
                        </a:spcBef>
                        <a:spcAft>
                          <a:spcPts val="180"/>
                        </a:spcAft>
                      </a:pPr>
                      <a:r>
                        <a:rPr lang="el-GR" sz="1600">
                          <a:effectLst/>
                        </a:rPr>
                        <a:t>Σταφύλια</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20552</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38823</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5637</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0</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210752</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210752</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3.04</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10.23</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5436</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extLst>
                  <a:ext uri="{0D108BD9-81ED-4DB2-BD59-A6C34878D82A}">
                    <a16:rowId xmlns:a16="http://schemas.microsoft.com/office/drawing/2014/main" val="2287825440"/>
                  </a:ext>
                </a:extLst>
              </a:tr>
              <a:tr h="441049">
                <a:tc>
                  <a:txBody>
                    <a:bodyPr/>
                    <a:lstStyle/>
                    <a:p>
                      <a:pPr>
                        <a:spcBef>
                          <a:spcPts val="180"/>
                        </a:spcBef>
                        <a:spcAft>
                          <a:spcPts val="180"/>
                        </a:spcAft>
                      </a:pPr>
                      <a:r>
                        <a:rPr lang="el-GR" sz="1600">
                          <a:effectLst/>
                        </a:rPr>
                        <a:t>Ελιές</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36742</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58141</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8781</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0</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268741</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268741</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2.26</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a:effectLst/>
                        </a:rPr>
                        <a:t>5.03</a:t>
                      </a:r>
                      <a:endParaRPr lang="en-US" sz="240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tc>
                  <a:txBody>
                    <a:bodyPr/>
                    <a:lstStyle/>
                    <a:p>
                      <a:pPr algn="r">
                        <a:spcBef>
                          <a:spcPts val="180"/>
                        </a:spcBef>
                        <a:spcAft>
                          <a:spcPts val="180"/>
                        </a:spcAft>
                      </a:pPr>
                      <a:r>
                        <a:rPr lang="en-US" sz="1600" dirty="0">
                          <a:effectLst/>
                        </a:rPr>
                        <a:t>8141</a:t>
                      </a:r>
                      <a:endParaRPr lang="en-US" sz="2400" dirty="0">
                        <a:effectLst/>
                        <a:latin typeface="Cambria" panose="02040503050406030204" pitchFamily="18" charset="0"/>
                        <a:ea typeface="Cambria" panose="02040503050406030204" pitchFamily="18" charset="0"/>
                        <a:cs typeface="Times New Roman" panose="02020603050405020304" pitchFamily="18" charset="0"/>
                      </a:endParaRPr>
                    </a:p>
                  </a:txBody>
                  <a:tcPr marL="61232" marR="61232" marT="0" marB="0"/>
                </a:tc>
                <a:extLst>
                  <a:ext uri="{0D108BD9-81ED-4DB2-BD59-A6C34878D82A}">
                    <a16:rowId xmlns:a16="http://schemas.microsoft.com/office/drawing/2014/main" val="3119541139"/>
                  </a:ext>
                </a:extLst>
              </a:tr>
            </a:tbl>
          </a:graphicData>
        </a:graphic>
      </p:graphicFrame>
    </p:spTree>
    <p:extLst>
      <p:ext uri="{BB962C8B-B14F-4D97-AF65-F5344CB8AC3E}">
        <p14:creationId xmlns:p14="http://schemas.microsoft.com/office/powerpoint/2010/main" val="2486971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5536" y="260648"/>
            <a:ext cx="8496944" cy="923330"/>
          </a:xfrm>
          <a:prstGeom prst="rect">
            <a:avLst/>
          </a:prstGeom>
          <a:noFill/>
        </p:spPr>
        <p:txBody>
          <a:bodyPr wrap="square" rtlCol="0">
            <a:spAutoFit/>
          </a:bodyPr>
          <a:lstStyle/>
          <a:p>
            <a:pPr algn="ctr"/>
            <a:r>
              <a:rPr lang="el-GR" sz="5400" dirty="0" smtClean="0"/>
              <a:t>Γραφική Διερεύνηση</a:t>
            </a:r>
            <a:endParaRPr lang="en-US" sz="5400" dirty="0"/>
          </a:p>
        </p:txBody>
      </p:sp>
      <p:sp>
        <p:nvSpPr>
          <p:cNvPr id="8" name="TextBox 7"/>
          <p:cNvSpPr txBox="1"/>
          <p:nvPr/>
        </p:nvSpPr>
        <p:spPr>
          <a:xfrm>
            <a:off x="251520" y="1368644"/>
            <a:ext cx="8496944" cy="1200329"/>
          </a:xfrm>
          <a:prstGeom prst="rect">
            <a:avLst/>
          </a:prstGeom>
          <a:noFill/>
        </p:spPr>
        <p:txBody>
          <a:bodyPr wrap="square" rtlCol="0">
            <a:spAutoFit/>
          </a:bodyPr>
          <a:lstStyle/>
          <a:p>
            <a:pPr lvl="1" algn="just"/>
            <a:r>
              <a:rPr lang="el-GR" sz="2400" dirty="0" smtClean="0"/>
              <a:t>Όσο </a:t>
            </a:r>
            <a:r>
              <a:rPr lang="el-GR" sz="2400" dirty="0"/>
              <a:t>αυξάνεται ο πληθυσμός αυξάνεται και ο αριθμός των εκμεταλλεύσεων με εξαίρεση τα δύο μεγαλύτερα αστικά κέντρα την Αθήνα και την Θεσσαλονίκη.</a:t>
            </a:r>
            <a:endParaRPr lang="en-US" sz="2400" dirty="0"/>
          </a:p>
        </p:txBody>
      </p:sp>
      <p:pic>
        <p:nvPicPr>
          <p:cNvPr id="5" name="Picture 4" descr="C:\Users\kaniballos\Documents\Ergasies triminou\Ergasia Bratsas\teliki ergasia\Ekmetaleyseis-Plithismos.tiff"/>
          <p:cNvPicPr/>
          <p:nvPr/>
        </p:nvPicPr>
        <p:blipFill>
          <a:blip r:embed="rId2">
            <a:extLst>
              <a:ext uri="{28A0092B-C50C-407E-A947-70E740481C1C}">
                <a14:useLocalDpi xmlns:a14="http://schemas.microsoft.com/office/drawing/2010/main" val="0"/>
              </a:ext>
            </a:extLst>
          </a:blip>
          <a:srcRect/>
          <a:stretch>
            <a:fillRect/>
          </a:stretch>
        </p:blipFill>
        <p:spPr bwMode="auto">
          <a:xfrm>
            <a:off x="573695" y="2568973"/>
            <a:ext cx="7852593" cy="4125937"/>
          </a:xfrm>
          <a:prstGeom prst="rect">
            <a:avLst/>
          </a:prstGeom>
          <a:noFill/>
          <a:ln>
            <a:noFill/>
          </a:ln>
        </p:spPr>
      </p:pic>
    </p:spTree>
    <p:extLst>
      <p:ext uri="{BB962C8B-B14F-4D97-AF65-F5344CB8AC3E}">
        <p14:creationId xmlns:p14="http://schemas.microsoft.com/office/powerpoint/2010/main" val="966616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5536" y="260648"/>
            <a:ext cx="8496944" cy="923330"/>
          </a:xfrm>
          <a:prstGeom prst="rect">
            <a:avLst/>
          </a:prstGeom>
          <a:noFill/>
        </p:spPr>
        <p:txBody>
          <a:bodyPr wrap="square" rtlCol="0">
            <a:spAutoFit/>
          </a:bodyPr>
          <a:lstStyle/>
          <a:p>
            <a:pPr algn="ctr"/>
            <a:r>
              <a:rPr lang="el-GR" sz="5400" dirty="0"/>
              <a:t>Γραφική Διερεύνηση</a:t>
            </a:r>
            <a:endParaRPr lang="en-US" sz="5400" dirty="0"/>
          </a:p>
        </p:txBody>
      </p:sp>
      <p:sp>
        <p:nvSpPr>
          <p:cNvPr id="8" name="TextBox 7"/>
          <p:cNvSpPr txBox="1"/>
          <p:nvPr/>
        </p:nvSpPr>
        <p:spPr>
          <a:xfrm>
            <a:off x="251520" y="1368644"/>
            <a:ext cx="8496944" cy="830997"/>
          </a:xfrm>
          <a:prstGeom prst="rect">
            <a:avLst/>
          </a:prstGeom>
          <a:noFill/>
        </p:spPr>
        <p:txBody>
          <a:bodyPr wrap="square" rtlCol="0">
            <a:spAutoFit/>
          </a:bodyPr>
          <a:lstStyle/>
          <a:p>
            <a:pPr lvl="1" algn="just"/>
            <a:r>
              <a:rPr lang="el-GR" sz="2400" dirty="0" smtClean="0"/>
              <a:t>Ο </a:t>
            </a:r>
            <a:r>
              <a:rPr lang="el-GR" sz="2400" dirty="0"/>
              <a:t>αριθμός των εκμεταλλεύσεων </a:t>
            </a:r>
            <a:r>
              <a:rPr lang="el-GR" sz="2400" dirty="0" smtClean="0"/>
              <a:t>δεν </a:t>
            </a:r>
            <a:r>
              <a:rPr lang="el-GR" sz="2400" dirty="0"/>
              <a:t>έχει σχέση με το πόσο μεγάλη έκταση </a:t>
            </a:r>
            <a:r>
              <a:rPr lang="el-GR" sz="2400" dirty="0" smtClean="0"/>
              <a:t>έχουν αυτές.</a:t>
            </a:r>
            <a:endParaRPr lang="en-US" sz="3200" dirty="0"/>
          </a:p>
        </p:txBody>
      </p:sp>
      <p:pic>
        <p:nvPicPr>
          <p:cNvPr id="4" name="Picture 3" descr="C:\Users\kaniballos\Documents\Ergasies triminou\Ergasia Bratsas\teliki ergasia\ektasi-ekmetaleyseis.tiff"/>
          <p:cNvPicPr/>
          <p:nvPr/>
        </p:nvPicPr>
        <p:blipFill>
          <a:blip r:embed="rId2">
            <a:extLst>
              <a:ext uri="{28A0092B-C50C-407E-A947-70E740481C1C}">
                <a14:useLocalDpi xmlns:a14="http://schemas.microsoft.com/office/drawing/2010/main" val="0"/>
              </a:ext>
            </a:extLst>
          </a:blip>
          <a:srcRect/>
          <a:stretch>
            <a:fillRect/>
          </a:stretch>
        </p:blipFill>
        <p:spPr bwMode="auto">
          <a:xfrm>
            <a:off x="356319" y="2214828"/>
            <a:ext cx="8536161" cy="4310516"/>
          </a:xfrm>
          <a:prstGeom prst="rect">
            <a:avLst/>
          </a:prstGeom>
          <a:noFill/>
          <a:ln>
            <a:noFill/>
          </a:ln>
        </p:spPr>
      </p:pic>
    </p:spTree>
    <p:extLst>
      <p:ext uri="{BB962C8B-B14F-4D97-AF65-F5344CB8AC3E}">
        <p14:creationId xmlns:p14="http://schemas.microsoft.com/office/powerpoint/2010/main" val="355075738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52</TotalTime>
  <Words>1251</Words>
  <Application>Microsoft Office PowerPoint</Application>
  <PresentationFormat>On-screen Show (4:3)</PresentationFormat>
  <Paragraphs>337</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Cambria</vt:lpstr>
      <vt:lpstr>Courier New</vt:lpstr>
      <vt:lpstr>Times New Roman</vt:lpstr>
      <vt:lpstr>Retrospect</vt:lpstr>
      <vt:lpstr>ΕργαΣΙα για το μΑθημα:  “ΕιδικΑ ΘΕματα ΔικτΥων ΓνΩσης και ΣημασιολογικοΥ ΙστοΥ”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ΕργαΣΙα για το μΑθημα:  “ΕιδικΑ ΘΕματα ΔικτΥων ΓνΩσης και ΣημασιολογικοΥ ΙστοΥ” </dc:title>
  <dc:creator>kaniballos</dc:creator>
  <cp:lastModifiedBy>kaniballos</cp:lastModifiedBy>
  <cp:revision>14</cp:revision>
  <dcterms:created xsi:type="dcterms:W3CDTF">2016-06-20T16:47:22Z</dcterms:created>
  <dcterms:modified xsi:type="dcterms:W3CDTF">2016-06-20T17:50:40Z</dcterms:modified>
</cp:coreProperties>
</file>